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71" r:id="rId13"/>
    <p:sldId id="270" r:id="rId14"/>
    <p:sldId id="276" r:id="rId15"/>
    <p:sldId id="268" r:id="rId16"/>
    <p:sldId id="273" r:id="rId17"/>
    <p:sldId id="272" r:id="rId18"/>
    <p:sldId id="274" r:id="rId19"/>
    <p:sldId id="275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00"/>
    <a:srgbClr val="333300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548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714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76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1898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439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082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8259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3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829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814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835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405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038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772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57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43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1A1CC-C87F-49B2-9FBB-E917A19CF2EC}" type="datetimeFigureOut">
              <a:rPr lang="sk-SK" smtClean="0"/>
              <a:pPr/>
              <a:t>13. 2. 2024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676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50" r:id="rId12"/>
    <p:sldLayoutId id="2147484151" r:id="rId13"/>
    <p:sldLayoutId id="2147484152" r:id="rId14"/>
    <p:sldLayoutId id="2147484153" r:id="rId15"/>
    <p:sldLayoutId id="21474841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8101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jastredna.s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icnyportal.iedu.sk/Forms/Show/4645" TargetMode="External"/><Relationship Id="rId2" Type="http://schemas.openxmlformats.org/officeDocument/2006/relationships/hyperlink" Target="https://www.minedu.sk/data/att/21948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udpap.sk/wp-content/uploads/2022/11/Prakticky-manual-pre-podporu-ziakov-so-SVVP-pri-prechode-na-SS-bezneho-typu.pdf" TargetMode="External"/><Relationship Id="rId2" Type="http://schemas.openxmlformats.org/officeDocument/2006/relationships/hyperlink" Target="https://www.minedu.sk/zoznam-ucebnych-odborov-a-studijnych-odborov-v-ktorych-sa-vyzaduje-zdravotna-sposobilos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461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27000">
              <a:srgbClr val="F2FAE3"/>
            </a:gs>
            <a:gs pos="0">
              <a:schemeClr val="accent1">
                <a:lumMod val="0"/>
                <a:lumOff val="100000"/>
                <a:alpha val="0"/>
              </a:schemeClr>
            </a:gs>
            <a:gs pos="19000">
              <a:srgbClr val="F5FCE8"/>
            </a:gs>
            <a:gs pos="5000">
              <a:srgbClr val="F6FCEA"/>
            </a:gs>
            <a:gs pos="6000">
              <a:srgbClr val="F7FCED"/>
            </a:gs>
            <a:gs pos="11000">
              <a:srgbClr val="F4FBE6"/>
            </a:gs>
            <a:gs pos="0">
              <a:srgbClr val="E4F3C3">
                <a:lumMod val="0"/>
                <a:lumOff val="100000"/>
              </a:srgbClr>
            </a:gs>
            <a:gs pos="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9051" y="2138431"/>
            <a:ext cx="7766936" cy="23042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Prijímacie konanie </a:t>
            </a:r>
            <a:br>
              <a:rPr lang="sk-SK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stredné školy 2024</a:t>
            </a:r>
            <a:endParaRPr lang="sk-SK" b="1" cap="sm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84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2024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67557"/>
            <a:ext cx="8596668" cy="5274066"/>
          </a:xfrm>
        </p:spPr>
        <p:txBody>
          <a:bodyPr>
            <a:noAutofit/>
          </a:bodyPr>
          <a:lstStyle/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§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66 ods. 8 školského zákona - uchádzačovi, ktorý sa zo závažných dôvodov nemôže zúčastniť na prijímacej skúške v riadnych termínoch, určí riaditeľ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náhradný termín najneskôr v </a:t>
            </a: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poslednom augustovom týždni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dôvod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neúčasti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na prijímacej skúške oznámi uchádzač alebo zákonný zástupca neplnoletého uchádzača riaditeľovi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najneskôr v deň konania prijímacej </a:t>
            </a: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skúšky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- riaditeľ SŠ v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takom prípade rezervuje miesto v počte žiakov, ktorých prijíma do prvého ročníka.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§ 67 ods. 3 školského zákona – riaditeľ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prednostne prijme uchádzača, ktorý má zmenenú pracovnú schopnosť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, pred uchádzačmi, ktorí dosiahli rovnaký výsledok prijímacieho konania; to neplatí, ak ide o strednú športovú školu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rozdielové kritériá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pri rovnosti bodov (min. 3), pričom ako prvé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sa uvádza §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67 ods.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pozvánky na prijímacie skúšky musia byť doručené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najneskôr 5 dní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pred termínom ich konania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o prijímacích skúškach</a:t>
            </a:r>
            <a: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Rozhodovanie o </a:t>
            </a:r>
            <a:r>
              <a:rPr lang="sk-SK" sz="3300" b="1" dirty="0" smtClean="0">
                <a:solidFill>
                  <a:schemeClr val="accent2">
                    <a:lumMod val="50000"/>
                  </a:schemeClr>
                </a:solidFill>
              </a:rPr>
              <a:t>prijatí § 68 ods. 1</a:t>
            </a:r>
            <a:r>
              <a:rPr lang="sk-SK" sz="9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9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514901"/>
            <a:ext cx="8727924" cy="48979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Riaditeľ SŠ zverejní na výveske školy a na webovom sídle školy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zoznam uchádzačov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podľa výsledkov prijímacieho konania v termíne určenom </a:t>
            </a:r>
            <a:br>
              <a:rPr lang="sk-SK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 zverejnenom ministerstvom školstva  -  </a:t>
            </a:r>
            <a:r>
              <a:rPr lang="sk-SK" sz="2000" b="1" dirty="0" smtClean="0">
                <a:solidFill>
                  <a:srgbClr val="FF0000"/>
                </a:solidFill>
              </a:rPr>
              <a:t>17. </a:t>
            </a:r>
            <a:r>
              <a:rPr lang="sk-SK" sz="2000" b="1" dirty="0">
                <a:solidFill>
                  <a:srgbClr val="FF0000"/>
                </a:solidFill>
              </a:rPr>
              <a:t>mája 2024 </a:t>
            </a:r>
            <a:r>
              <a:rPr lang="sk-SK" sz="2000" dirty="0" smtClean="0">
                <a:solidFill>
                  <a:srgbClr val="FF0000"/>
                </a:solidFill>
              </a:rPr>
              <a:t>(</a:t>
            </a:r>
            <a:r>
              <a:rPr lang="sk-SK" sz="2000" dirty="0">
                <a:solidFill>
                  <a:srgbClr val="FF0000"/>
                </a:solidFill>
              </a:rPr>
              <a:t>v čase od 0:00 do 23:59 hod</a:t>
            </a:r>
            <a:r>
              <a:rPr lang="sk-SK" sz="2000" dirty="0" smtClean="0">
                <a:solidFill>
                  <a:srgbClr val="FF0000"/>
                </a:solidFill>
              </a:rPr>
              <a:t>.)</a:t>
            </a:r>
            <a:endParaRPr lang="sk-SK" sz="2000" dirty="0">
              <a:solidFill>
                <a:srgbClr val="FF0000"/>
              </a:solidFill>
            </a:endParaRP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Ak ide o strednú odbornú školu, v ktorej sa odborné vzdelávanie a príprava poskytuje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>v systéme duálneho vzdelávania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, riaditeľ strednej odbornej školy </a:t>
            </a:r>
            <a:r>
              <a:rPr lang="sk-SK" sz="2000" b="1" dirty="0">
                <a:solidFill>
                  <a:srgbClr val="FF0000"/>
                </a:solidFill>
              </a:rPr>
              <a:t>zverejní samostatne zoznam uchádzačov o štúdium v študijnom odbore alebo v učebnom odbore, v ktorom sa odborné vzdelávanie a príprava poskytuje v systéme duálneho vzdelávania a zoznam ostatných uchádzačov. 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Zoznam obsahuje poradie uchádzačov s vopred prideleným číselným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kódom zoradených podľa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celkového počtu bodov získaných </a:t>
            </a:r>
            <a:br>
              <a:rPr lang="sk-SK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pri prijímacom konaní, </a:t>
            </a:r>
            <a:r>
              <a:rPr lang="sk-SK" sz="2000" b="1" dirty="0">
                <a:solidFill>
                  <a:srgbClr val="FF0000"/>
                </a:solidFill>
              </a:rPr>
              <a:t>informáciu, či uchádzač vykonal prijímaciu skúšku úspešne alebo neúspešne, informáciu, či uchádzač bol prijatý alebo neprijatý, a nenaplnený počet miest pre žiakov, ktorých možno prijať </a:t>
            </a:r>
            <a:r>
              <a:rPr lang="sk-SK" sz="2000" b="1" dirty="0" smtClean="0">
                <a:solidFill>
                  <a:srgbClr val="FF0000"/>
                </a:solidFill>
              </a:rPr>
              <a:t>do </a:t>
            </a:r>
            <a:r>
              <a:rPr lang="sk-SK" sz="2000" b="1" dirty="0">
                <a:solidFill>
                  <a:srgbClr val="FF0000"/>
                </a:solidFill>
              </a:rPr>
              <a:t>tried prvého ročníka príslušného odboru vzdelávania.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36728"/>
            <a:ext cx="8596668" cy="94169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o prijímacích skúškach</a:t>
            </a:r>
            <a: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Rozhodovanie o </a:t>
            </a:r>
            <a:r>
              <a:rPr lang="sk-SK" sz="3300" b="1" dirty="0" smtClean="0">
                <a:solidFill>
                  <a:schemeClr val="accent2">
                    <a:lumMod val="50000"/>
                  </a:schemeClr>
                </a:solidFill>
              </a:rPr>
              <a:t>prijatí § 68 ods. 2</a:t>
            </a:r>
            <a:r>
              <a:rPr lang="sk-SK" sz="9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9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46078" y="1472718"/>
            <a:ext cx="8727924" cy="4856987"/>
          </a:xfrm>
        </p:spPr>
        <p:txBody>
          <a:bodyPr>
            <a:normAutofit/>
          </a:bodyPr>
          <a:lstStyle/>
          <a:p>
            <a:pPr algn="just"/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Riaditeľ SŠ odošle </a:t>
            </a:r>
            <a:r>
              <a:rPr lang="sk-SK" sz="1900" b="1" u="sng" dirty="0">
                <a:solidFill>
                  <a:schemeClr val="accent2">
                    <a:lumMod val="50000"/>
                  </a:schemeClr>
                </a:solidFill>
              </a:rPr>
              <a:t>neprijatému uchádzačovi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rozhodnutie o neprijatí najneskôr v termíne podľa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odseku 1 do </a:t>
            </a:r>
            <a:r>
              <a:rPr lang="sk-SK" sz="1900" b="1" dirty="0" smtClean="0">
                <a:solidFill>
                  <a:srgbClr val="FF0000"/>
                </a:solidFill>
              </a:rPr>
              <a:t>17. </a:t>
            </a:r>
            <a:r>
              <a:rPr lang="sk-SK" sz="1900" b="1" dirty="0">
                <a:solidFill>
                  <a:srgbClr val="FF0000"/>
                </a:solidFill>
              </a:rPr>
              <a:t>mája </a:t>
            </a:r>
            <a:r>
              <a:rPr lang="sk-SK" sz="1900" b="1" dirty="0" smtClean="0">
                <a:solidFill>
                  <a:srgbClr val="FF0000"/>
                </a:solidFill>
              </a:rPr>
              <a:t>2024. </a:t>
            </a: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Ak riaditeľ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strednej školy rozhodne o prijatí uchádzača,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informácia </a:t>
            </a:r>
            <a:b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o jeho prijatí v zozname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podľa odseku 1 </a:t>
            </a:r>
            <a:r>
              <a:rPr lang="sk-SK" sz="1900" b="1" u="sng" dirty="0">
                <a:solidFill>
                  <a:srgbClr val="FF0000"/>
                </a:solidFill>
              </a:rPr>
              <a:t>sa považuje za rozhodnutie </a:t>
            </a:r>
            <a:r>
              <a:rPr lang="sk-SK" sz="1900" b="1" u="sng" dirty="0" smtClean="0">
                <a:solidFill>
                  <a:srgbClr val="FF0000"/>
                </a:solidFill>
              </a:rPr>
              <a:t>           o </a:t>
            </a:r>
            <a:r>
              <a:rPr lang="sk-SK" sz="1900" b="1" u="sng" dirty="0">
                <a:solidFill>
                  <a:srgbClr val="FF0000"/>
                </a:solidFill>
              </a:rPr>
              <a:t>prijatí</a:t>
            </a:r>
            <a:r>
              <a:rPr lang="sk-SK" sz="1900" b="1" dirty="0">
                <a:solidFill>
                  <a:srgbClr val="FF0000"/>
                </a:solidFill>
              </a:rPr>
              <a:t> a </a:t>
            </a:r>
            <a:r>
              <a:rPr lang="sk-SK" sz="1900" b="1" u="sng" dirty="0">
                <a:solidFill>
                  <a:srgbClr val="FF0000"/>
                </a:solidFill>
              </a:rPr>
              <a:t>deň zverejnenia zoznamu sa považuje za deň doručenia rozhodnutia o prijatí.</a:t>
            </a:r>
          </a:p>
          <a:p>
            <a:pPr marL="0" indent="0">
              <a:buNone/>
            </a:pPr>
            <a:r>
              <a:rPr lang="sk-SK" sz="1900" u="sng" dirty="0" smtClean="0">
                <a:solidFill>
                  <a:schemeClr val="accent2">
                    <a:lumMod val="50000"/>
                  </a:schemeClr>
                </a:solidFill>
              </a:rPr>
              <a:t>Z</a:t>
            </a:r>
            <a:r>
              <a:rPr lang="sk-SK" sz="1900" b="1" u="sng" dirty="0" smtClean="0">
                <a:solidFill>
                  <a:schemeClr val="accent2">
                    <a:lumMod val="50000"/>
                  </a:schemeClr>
                </a:solidFill>
              </a:rPr>
              <a:t>mena </a:t>
            </a:r>
            <a:r>
              <a:rPr lang="sk-SK" sz="1900" b="1" u="sng" dirty="0">
                <a:solidFill>
                  <a:schemeClr val="accent2">
                    <a:lumMod val="50000"/>
                  </a:schemeClr>
                </a:solidFill>
              </a:rPr>
              <a:t>v prijímacom </a:t>
            </a:r>
            <a:r>
              <a:rPr lang="sk-SK" sz="1900" b="1" u="sng" dirty="0" smtClean="0">
                <a:solidFill>
                  <a:schemeClr val="accent2">
                    <a:lumMod val="50000"/>
                  </a:schemeClr>
                </a:solidFill>
              </a:rPr>
              <a:t>konaní 2024</a:t>
            </a:r>
            <a:r>
              <a:rPr lang="sk-SK" sz="1900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prijímacom konaní na stredné školy sa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doručujú len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rozhodnutia zákonným zástupcom uchádzačov alebo plnoletým uchádzačom, ktorí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neboli prijatí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alebo písomne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potvrdili prijatie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na strednú školu. Nezasielajú sa, ak uchádzač bol prijatý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ale prijatie písomne nepotvrdil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, t. j. pre informovanie zákonných zástupcov uchádzačov alebo plnoletých uchádzačov o </a:t>
            </a: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prijatí,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resp. neprijatí na strednú školu sa vo väčšej miere stane relevantným zverejnený zoznam uchádzačov podľa výsledkov prijatia.</a:t>
            </a: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50544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r>
              <a:rPr lang="sk-SK" sz="1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1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Rozhodovanie o prijatí § 68 ods. 3</a:t>
            </a: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60143"/>
            <a:ext cx="8596668" cy="4552689"/>
          </a:xfrm>
        </p:spPr>
        <p:txBody>
          <a:bodyPr>
            <a:normAutofit/>
          </a:bodyPr>
          <a:lstStyle/>
          <a:p>
            <a:pPr algn="just"/>
            <a:r>
              <a:rPr lang="sk-SK" sz="2400" u="sng" dirty="0">
                <a:solidFill>
                  <a:schemeClr val="accent2">
                    <a:lumMod val="50000"/>
                  </a:schemeClr>
                </a:solidFill>
              </a:rPr>
              <a:t>Ak bol uchádzač prijatý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 na vzdelávanie v SŠ, uchádzač alebo zákonný zástupca neplnoletého uchádzača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písomne potvrdí</a:t>
            </a: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 strednej škole prijatie na vzdelávanie najneskôr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do troch pracovných dní</a:t>
            </a: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do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termínu </a:t>
            </a:r>
            <a:r>
              <a:rPr lang="sk-SK" sz="2400" b="1" dirty="0" smtClean="0">
                <a:solidFill>
                  <a:srgbClr val="FF0000"/>
                </a:solidFill>
              </a:rPr>
              <a:t>22. mája 2024 </a:t>
            </a:r>
            <a:r>
              <a:rPr lang="sk-SK" sz="2400" b="1" dirty="0">
                <a:solidFill>
                  <a:srgbClr val="FF0000"/>
                </a:solidFill>
              </a:rPr>
              <a:t>(23:59 hod</a:t>
            </a:r>
            <a:r>
              <a:rPr lang="sk-SK" sz="2400" b="1" dirty="0" smtClean="0">
                <a:solidFill>
                  <a:srgbClr val="FF0000"/>
                </a:solidFill>
              </a:rPr>
              <a:t>.)</a:t>
            </a:r>
            <a:r>
              <a:rPr lang="sk-SK" sz="2400" b="1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ostatné rozhodnutia o prijatí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, ktoré sa vzťahujú na školy a odbory vzdelávania uvedené </a:t>
            </a: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v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prihláške na vzdelávanie,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strácajú platnosť. </a:t>
            </a:r>
          </a:p>
          <a:p>
            <a:pPr algn="just"/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Po doručení písomného potvrdenia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podľa prvej vety riaditeľ strednej školy </a:t>
            </a: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vyhotoví rozhodnutie o prijatí samostatne a odošle ho uchádzačovi do piatich pracovných dní od doručenia písomného potvrdenia.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709" y="218282"/>
            <a:ext cx="8596668" cy="1136693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r>
              <a:rPr lang="sk-SK" sz="1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1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Rozhodovanie o prijatí § 68 ods.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700" b="1" u="sng" dirty="0" smtClean="0">
                <a:solidFill>
                  <a:schemeClr val="accent2">
                    <a:lumMod val="50000"/>
                  </a:schemeClr>
                </a:solidFill>
              </a:rPr>
              <a:t>Zmena </a:t>
            </a:r>
            <a:r>
              <a:rPr lang="sk-SK" sz="2700" b="1" u="sng" dirty="0">
                <a:solidFill>
                  <a:schemeClr val="accent2">
                    <a:lumMod val="50000"/>
                  </a:schemeClr>
                </a:solidFill>
              </a:rPr>
              <a:t>v prijímacom konaní 2024</a:t>
            </a:r>
            <a:r>
              <a:rPr lang="sk-SK" sz="2700" b="1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sk-SK" sz="2700" b="1" u="sn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700" b="1" u="sng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2700" b="1" u="sn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11573" y="2084588"/>
            <a:ext cx="9106746" cy="4552689"/>
          </a:xfrm>
        </p:spPr>
        <p:txBody>
          <a:bodyPr>
            <a:normAutofit/>
          </a:bodyPr>
          <a:lstStyle/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Uchádzač, ktorý na základe výsledkov prijímacej skúšky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nebol prijatý </a:t>
            </a:r>
            <a:b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 vzdelávanie v odbore vzdelávania uvedenom v prihláške </a:t>
            </a:r>
            <a:b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 vzdelávanie len z dôvodu naplnenia počtu miest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pre žiakov, ktorých možno prijať do tried prvého ročníka, môže byť v príslušnej strednej škole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prijatý na vzdelávanie v odbore vzdelávania z rovnakej skupiny, ktorý nebol uvedený v prihláške na vzdelávanie, na nenaplnený počet miest, ak forma, obsah a rozsah prijímacej skúšky na vzdelávanie </a:t>
            </a:r>
            <a:b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v tomto odbore vzdelávania sú rovnaké ako forma, obsah a rozsah absolvovanej prijímacej skúšky. 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 prijatie na vzdelávanie podľa prvej vety môže uchádzač alebo zákonný zástupca neplnoletého uchádzača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>požiadať do dvoch </a:t>
            </a:r>
            <a:r>
              <a:rPr lang="sk-SK" sz="2000" u="sng" dirty="0" smtClean="0">
                <a:solidFill>
                  <a:schemeClr val="accent2">
                    <a:lumMod val="50000"/>
                  </a:schemeClr>
                </a:solidFill>
              </a:rPr>
              <a:t>pracovných dní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od termínu podľa odseku 1; riaditeľ strednej školy rozhodne o prijatí bezodkladne.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396" y="451658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o prijímacích skúškach</a:t>
            </a:r>
            <a:r>
              <a:rPr lang="sk-SK" sz="2200" dirty="0"/>
              <a:t/>
            </a:r>
            <a:br>
              <a:rPr lang="sk-SK" sz="2200" dirty="0"/>
            </a:br>
            <a:r>
              <a:rPr lang="sk-SK" sz="3300" b="1" dirty="0" smtClean="0">
                <a:solidFill>
                  <a:schemeClr val="accent2">
                    <a:lumMod val="50000"/>
                  </a:schemeClr>
                </a:solidFill>
              </a:rPr>
              <a:t>Ďalší termín </a:t>
            </a: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§ </a:t>
            </a:r>
            <a:r>
              <a:rPr lang="sk-SK" sz="3300" b="1" dirty="0" smtClean="0">
                <a:solidFill>
                  <a:schemeClr val="accent2">
                    <a:lumMod val="50000"/>
                  </a:schemeClr>
                </a:solidFill>
              </a:rPr>
              <a:t>66 </a:t>
            </a: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ods. 6</a:t>
            </a:r>
            <a:endParaRPr lang="sk-SK" sz="33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77581" y="1587732"/>
            <a:ext cx="8596668" cy="4675472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ak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žiak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nie je prijatý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štúdium z dôvodu, že síce splnil kritériá prijímacieho konania, ale umiestnil sa na mieste, ktoré prevyšuje určený počet žiakov, ktorí môžu byť prijatí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môže sa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plnoletý uchádzač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alebo zákonný zástupca neplnoletého uchádzača odvolať v </a:t>
            </a:r>
            <a:r>
              <a:rPr lang="sk-SK" sz="2000" b="1" u="sng" dirty="0">
                <a:solidFill>
                  <a:srgbClr val="FF0000"/>
                </a:solidFill>
              </a:rPr>
              <a:t>lehote do piatich dní odo dňa doručenia </a:t>
            </a:r>
            <a:r>
              <a:rPr lang="sk-SK" sz="2000" b="1" u="sng" dirty="0" smtClean="0">
                <a:solidFill>
                  <a:srgbClr val="FF0000"/>
                </a:solidFill>
              </a:rPr>
              <a:t>rozhodnutia</a:t>
            </a: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ďalší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termín na vykonanie prijímacej skúšky na nenaplnený počet miest pre žiakov, ktorých možno prijať do tried prvého ročníka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okrem stredných škôl s osemročným vzdelávacím programom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je </a:t>
            </a:r>
            <a:r>
              <a:rPr lang="sk-SK" sz="2000" b="1" dirty="0">
                <a:solidFill>
                  <a:srgbClr val="FF0000"/>
                </a:solidFill>
              </a:rPr>
              <a:t>18. jún 2024,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Riaditeľ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strednej školy zverejní na výveske školy a na webovom sídle školy zoznam uchádzačov podľa výsledkov prijímacieho konania </a:t>
            </a:r>
            <a:r>
              <a:rPr lang="sk-SK" sz="2000" b="1" dirty="0">
                <a:solidFill>
                  <a:srgbClr val="FF0000"/>
                </a:solidFill>
              </a:rPr>
              <a:t>21. júna 2024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(v čase od 0:00 do 23:59 hod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.). Uchádzač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alebo zákonný zástupca neplnoletého uchádzača najneskôr </a:t>
            </a:r>
            <a:r>
              <a:rPr lang="sk-SK" sz="2000" b="1" dirty="0">
                <a:solidFill>
                  <a:srgbClr val="FF0000"/>
                </a:solidFill>
              </a:rPr>
              <a:t>do 26. júna 2024 (23:59 hod.)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>písomne potvrdí strednej škole prijatie na vzdelávanie. </a:t>
            </a: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ak žiak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nie je prijatý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na štúdium na žiadnej SŠ ani po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2. kole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prijímacích skúšok, o škole, v ktorej bude žiak pokračovať v plnení povinnej školskej dochádzky,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rozhoduje Regionálny úrad školskej správy v Žiline</a:t>
            </a:r>
          </a:p>
        </p:txBody>
      </p:sp>
    </p:spTree>
    <p:extLst>
      <p:ext uri="{BB962C8B-B14F-4D97-AF65-F5344CB8AC3E}">
        <p14:creationId xmlns:p14="http://schemas.microsoft.com/office/powerpoint/2010/main" val="25510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391" y="313899"/>
            <a:ext cx="8775948" cy="1146412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>
                <a:solidFill>
                  <a:schemeClr val="accent2">
                    <a:lumMod val="50000"/>
                  </a:schemeClr>
                </a:solidFill>
              </a:rPr>
              <a:t>Vyhláška č. 287/2022 Z. z. o sústave odborov vzdelávania pre stredné </a:t>
            </a:r>
            <a:r>
              <a:rPr lang="sk-SK" sz="3000" b="1" dirty="0" smtClean="0">
                <a:solidFill>
                  <a:schemeClr val="accent2">
                    <a:lumMod val="50000"/>
                  </a:schemeClr>
                </a:solidFill>
              </a:rPr>
              <a:t>školy – zmeny </a:t>
            </a:r>
            <a:endParaRPr lang="sk-SK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64025" y="1555845"/>
            <a:ext cx="9171294" cy="48569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Vyhláška  zredukovala sieť – skupina odborov 63, 64  ekonomika</a:t>
            </a:r>
          </a:p>
          <a:p>
            <a:pPr algn="just">
              <a:buNone/>
            </a:pP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 a organizácia,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obchod a </a:t>
            </a: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služby I. a II. – niektoré odbory zrušila</a:t>
            </a:r>
          </a:p>
          <a:p>
            <a:pPr algn="just">
              <a:buNone/>
            </a:pP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 úplne, niektoré premenovala.</a:t>
            </a:r>
          </a:p>
          <a:p>
            <a:pPr marL="0" indent="0" algn="just">
              <a:buNone/>
            </a:pP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Z 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tohto dôvodu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už nebude možné študovať </a:t>
            </a:r>
            <a:r>
              <a:rPr lang="sk-SK" sz="2500" b="1" u="sng" dirty="0" smtClean="0">
                <a:solidFill>
                  <a:schemeClr val="accent2">
                    <a:lumMod val="50000"/>
                  </a:schemeClr>
                </a:solidFill>
              </a:rPr>
              <a:t>zrušené odbory: </a:t>
            </a:r>
          </a:p>
          <a:p>
            <a:pPr algn="just"/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kuchár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a 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čašník, servírka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v študijných odboroch s 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maturitou (možné len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v učebných odboroch s výučným 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listom)</a:t>
            </a:r>
          </a:p>
          <a:p>
            <a:pPr algn="just"/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aranžér</a:t>
            </a:r>
          </a:p>
          <a:p>
            <a:pPr algn="just"/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služby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a súkromné podnikanie - 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hotelierstvo</a:t>
            </a:r>
          </a:p>
          <a:p>
            <a:pPr algn="just"/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informačné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technológie a informačné služby 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v obchode</a:t>
            </a:r>
            <a:endParaRPr lang="sk-SK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0982" y="514066"/>
            <a:ext cx="8775948" cy="857956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>
                <a:solidFill>
                  <a:schemeClr val="accent2">
                    <a:lumMod val="50000"/>
                  </a:schemeClr>
                </a:solidFill>
              </a:rPr>
              <a:t>Vyhláška č. 287/2022 Z. z. o sústave odborov vzdelávania pre stredné školy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596788"/>
            <a:ext cx="8971633" cy="48160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sk-SK" sz="2400" u="sng" dirty="0" smtClean="0">
                <a:solidFill>
                  <a:schemeClr val="accent2">
                    <a:lumMod val="50000"/>
                  </a:schemeClr>
                </a:solidFill>
              </a:rPr>
              <a:t>Nástupnícke resp. premenované odbory:</a:t>
            </a:r>
          </a:p>
          <a:p>
            <a:pPr algn="just"/>
            <a:r>
              <a:rPr lang="sk-SK" sz="2000" b="1" u="sng" dirty="0" smtClean="0">
                <a:solidFill>
                  <a:schemeClr val="accent2">
                    <a:lumMod val="50000"/>
                  </a:schemeClr>
                </a:solidFill>
              </a:rPr>
              <a:t>služby v cestovnom ruchu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(manažment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regionálneho cestovného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ruchu,</a:t>
            </a:r>
            <a:r>
              <a:rPr lang="sk-SK" dirty="0"/>
              <a:t>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informačné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technológie a informačné služby v cestovnom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ruchu)</a:t>
            </a:r>
          </a:p>
          <a:p>
            <a:pPr algn="just"/>
            <a:r>
              <a:rPr lang="sk-SK" sz="2000" b="1" u="sng" dirty="0" smtClean="0">
                <a:solidFill>
                  <a:schemeClr val="accent2">
                    <a:lumMod val="50000"/>
                  </a:schemeClr>
                </a:solidFill>
              </a:rPr>
              <a:t>ekonomické a administratívne služby v podnikaní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(obchodné                         a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informačné služby - medzinárodné obchodné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vzťahy, škola podnikania, obchod a podnikanie, služby a súkromné podnikanie, služby a súkromné podnikanie – marketing)</a:t>
            </a:r>
          </a:p>
          <a:p>
            <a:pPr algn="just"/>
            <a:r>
              <a:rPr lang="sk-SK" sz="2000" b="1" u="sng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2000" b="1" u="sng" dirty="0" smtClean="0">
                <a:solidFill>
                  <a:schemeClr val="accent2">
                    <a:lumMod val="50000"/>
                  </a:schemeClr>
                </a:solidFill>
              </a:rPr>
              <a:t>odnikanie v remeslách a službách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(spoločné stravovanie, starostlivosť o ruky a nohy, vlasová kozmetika)</a:t>
            </a:r>
          </a:p>
          <a:p>
            <a:pPr algn="just"/>
            <a:r>
              <a:rPr lang="sk-SK" sz="2000" b="1" u="sng" dirty="0" smtClean="0">
                <a:solidFill>
                  <a:schemeClr val="accent2">
                    <a:lumMod val="50000"/>
                  </a:schemeClr>
                </a:solidFill>
              </a:rPr>
              <a:t>obchodný pracovník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pracovník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marketingu)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ozmetik = kozmetik, vizážista</a:t>
            </a:r>
          </a:p>
          <a:p>
            <a:pPr algn="just"/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predavač = asistent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predaja </a:t>
            </a:r>
            <a:endParaRPr lang="sk-SK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ostinský =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pracovník v 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gastronómii</a:t>
            </a:r>
            <a:endParaRPr lang="sk-SK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95785"/>
            <a:ext cx="8775948" cy="1091821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 smtClean="0">
                <a:solidFill>
                  <a:schemeClr val="accent2">
                    <a:lumMod val="50000"/>
                  </a:schemeClr>
                </a:solidFill>
              </a:rPr>
              <a:t>Nové odbory v stredných školách v Žilinskom kraji od 01.09.2024</a:t>
            </a:r>
            <a:endParaRPr lang="sk-SK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60310"/>
            <a:ext cx="8802842" cy="4952523"/>
          </a:xfrm>
        </p:spPr>
        <p:txBody>
          <a:bodyPr>
            <a:noAutofit/>
          </a:bodyPr>
          <a:lstStyle/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technická v 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Čadci – učebný odbor </a:t>
            </a:r>
            <a:r>
              <a:rPr lang="sk-SK" sz="2200" dirty="0" smtClean="0">
                <a:solidFill>
                  <a:srgbClr val="0070C0"/>
                </a:solidFill>
              </a:rPr>
              <a:t>elektromechanik/elektromechanička </a:t>
            </a:r>
            <a:r>
              <a:rPr lang="sk-SK" sz="2200" dirty="0">
                <a:solidFill>
                  <a:srgbClr val="0070C0"/>
                </a:solidFill>
              </a:rPr>
              <a:t>– chladiace zariadenia </a:t>
            </a:r>
            <a:r>
              <a:rPr lang="sk-SK" sz="2200" dirty="0" smtClean="0">
                <a:solidFill>
                  <a:srgbClr val="0070C0"/>
                </a:solidFill>
              </a:rPr>
              <a:t>                  a </a:t>
            </a:r>
            <a:r>
              <a:rPr lang="sk-SK" sz="2200" dirty="0">
                <a:solidFill>
                  <a:srgbClr val="0070C0"/>
                </a:solidFill>
              </a:rPr>
              <a:t>tepelné </a:t>
            </a:r>
            <a:r>
              <a:rPr lang="sk-SK" sz="2200" dirty="0" smtClean="0">
                <a:solidFill>
                  <a:srgbClr val="0070C0"/>
                </a:solidFill>
              </a:rPr>
              <a:t>čerpadlá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poľnohospodárstva a služieb na vidieku v 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Žiline – študijný odbor </a:t>
            </a:r>
            <a:r>
              <a:rPr lang="sk-SK" sz="2200" dirty="0">
                <a:solidFill>
                  <a:srgbClr val="0070C0"/>
                </a:solidFill>
              </a:rPr>
              <a:t>veterinárne zdravotníctvo a hygiena – chov hospodárskych </a:t>
            </a:r>
            <a:r>
              <a:rPr lang="sk-SK" sz="2200" dirty="0" smtClean="0">
                <a:solidFill>
                  <a:srgbClr val="0070C0"/>
                </a:solidFill>
              </a:rPr>
              <a:t>zvierat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polytechnická v Ružomberku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študijný odbor </a:t>
            </a:r>
            <a:r>
              <a:rPr lang="sk-SK" sz="2200" dirty="0" smtClean="0">
                <a:solidFill>
                  <a:srgbClr val="0070C0"/>
                </a:solidFill>
              </a:rPr>
              <a:t>technik/technička spracovania plastov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stavebná v Liptovskom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Mikuláši - učebný odbor </a:t>
            </a:r>
            <a:r>
              <a:rPr lang="sk-SK" sz="2200" dirty="0">
                <a:solidFill>
                  <a:srgbClr val="0070C0"/>
                </a:solidFill>
              </a:rPr>
              <a:t>nástrojár, </a:t>
            </a:r>
            <a:r>
              <a:rPr lang="sk-SK" sz="2200" dirty="0" smtClean="0">
                <a:solidFill>
                  <a:srgbClr val="0070C0"/>
                </a:solidFill>
              </a:rPr>
              <a:t>nástrojárka – v SDV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obchodu a služieb v Dolnom Kubíne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študijný odbor </a:t>
            </a:r>
            <a:r>
              <a:rPr lang="sk-SK" sz="2200" dirty="0" smtClean="0">
                <a:solidFill>
                  <a:srgbClr val="0070C0"/>
                </a:solidFill>
              </a:rPr>
              <a:t>kaderník </a:t>
            </a:r>
            <a:r>
              <a:rPr lang="sk-SK" sz="2200" dirty="0">
                <a:solidFill>
                  <a:srgbClr val="0070C0"/>
                </a:solidFill>
              </a:rPr>
              <a:t>- vizážista, kaderníčka – vizážistka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a 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učebný odbor </a:t>
            </a:r>
            <a:r>
              <a:rPr lang="sk-SK" sz="2200" dirty="0" smtClean="0">
                <a:solidFill>
                  <a:srgbClr val="0070C0"/>
                </a:solidFill>
              </a:rPr>
              <a:t>čašník</a:t>
            </a:r>
            <a:r>
              <a:rPr lang="sk-SK" sz="2200" dirty="0">
                <a:solidFill>
                  <a:srgbClr val="0070C0"/>
                </a:solidFill>
              </a:rPr>
              <a:t>, </a:t>
            </a:r>
            <a:r>
              <a:rPr lang="sk-SK" sz="2200" dirty="0" smtClean="0">
                <a:solidFill>
                  <a:srgbClr val="0070C0"/>
                </a:solidFill>
              </a:rPr>
              <a:t>servírka</a:t>
            </a:r>
            <a:r>
              <a:rPr lang="sk-SK" sz="2200" dirty="0">
                <a:solidFill>
                  <a:srgbClr val="0070C0"/>
                </a:solidFill>
              </a:rPr>
              <a:t> </a:t>
            </a:r>
            <a:endParaRPr lang="sk-SK" sz="2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75948" cy="963706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 smtClean="0">
                <a:solidFill>
                  <a:schemeClr val="accent2">
                    <a:lumMod val="50000"/>
                  </a:schemeClr>
                </a:solidFill>
              </a:rPr>
              <a:t>Nové odbory v stredných školách v Žilinskom kraji od 01.09.2024</a:t>
            </a:r>
            <a:endParaRPr lang="sk-SK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37361"/>
            <a:ext cx="8802842" cy="4675472"/>
          </a:xfrm>
        </p:spPr>
        <p:txBody>
          <a:bodyPr>
            <a:noAutofit/>
          </a:bodyPr>
          <a:lstStyle/>
          <a:p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Hotelová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akadémia v Liptovskom Mikuláši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- študijný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odbor 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                       </a:t>
            </a:r>
            <a:r>
              <a:rPr lang="sk-SK" sz="2000" dirty="0" smtClean="0">
                <a:solidFill>
                  <a:srgbClr val="0070C0"/>
                </a:solidFill>
              </a:rPr>
              <a:t>služby </a:t>
            </a:r>
            <a:r>
              <a:rPr lang="sk-SK" sz="2000" dirty="0">
                <a:solidFill>
                  <a:srgbClr val="0070C0"/>
                </a:solidFill>
              </a:rPr>
              <a:t>v cestovnom ruchu </a:t>
            </a:r>
            <a:endParaRPr lang="sk-SK" sz="2000" dirty="0" smtClean="0">
              <a:solidFill>
                <a:srgbClr val="0070C0"/>
              </a:solidFill>
            </a:endParaRP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Stredná odborná škola obchodu a služieb v Čadci – učebný odbor </a:t>
            </a:r>
            <a:r>
              <a:rPr lang="sk-SK" sz="2000" dirty="0">
                <a:solidFill>
                  <a:srgbClr val="0070C0"/>
                </a:solidFill>
              </a:rPr>
              <a:t>pracovník v gastronómii, pracovníčka v </a:t>
            </a:r>
            <a:r>
              <a:rPr lang="sk-SK" sz="2000" dirty="0" smtClean="0">
                <a:solidFill>
                  <a:srgbClr val="0070C0"/>
                </a:solidFill>
              </a:rPr>
              <a:t>gastronómii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Stredná odborná škola dopravná v Martine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– študijný odbor </a:t>
            </a:r>
            <a:r>
              <a:rPr lang="sk-SK" sz="2000" dirty="0" smtClean="0">
                <a:solidFill>
                  <a:srgbClr val="0070C0"/>
                </a:solidFill>
              </a:rPr>
              <a:t>operátor/operátorka </a:t>
            </a:r>
            <a:r>
              <a:rPr lang="sk-SK" sz="2000" dirty="0">
                <a:solidFill>
                  <a:srgbClr val="0070C0"/>
                </a:solidFill>
              </a:rPr>
              <a:t>výroby, modernizácie a opráv koľajových </a:t>
            </a:r>
            <a:r>
              <a:rPr lang="sk-SK" sz="2000" dirty="0" smtClean="0">
                <a:solidFill>
                  <a:srgbClr val="0070C0"/>
                </a:solidFill>
              </a:rPr>
              <a:t>vozidiel (experimentálne overovanie)</a:t>
            </a:r>
          </a:p>
          <a:p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Stredná odborná škola sv. Jozefa Robotníka v Žiline -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študijný odbor </a:t>
            </a:r>
            <a:r>
              <a:rPr lang="sk-SK" sz="2000" dirty="0">
                <a:solidFill>
                  <a:srgbClr val="0070C0"/>
                </a:solidFill>
              </a:rPr>
              <a:t>operátor/operátorka </a:t>
            </a:r>
            <a:r>
              <a:rPr lang="sk-SK" sz="2000" dirty="0" smtClean="0">
                <a:solidFill>
                  <a:srgbClr val="0070C0"/>
                </a:solidFill>
              </a:rPr>
              <a:t>drevárskej a nábytkárskej výroby</a:t>
            </a:r>
          </a:p>
          <a:p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Gymnázium Martina </a:t>
            </a:r>
            <a:r>
              <a:rPr lang="sk-SK" sz="2000" dirty="0" err="1" smtClean="0">
                <a:solidFill>
                  <a:schemeClr val="accent2">
                    <a:lumMod val="50000"/>
                  </a:schemeClr>
                </a:solidFill>
              </a:rPr>
              <a:t>Hattalu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v Trstenej študijný odbor                                   </a:t>
            </a:r>
            <a:r>
              <a:rPr lang="sk-SK" sz="2000" dirty="0" smtClean="0">
                <a:solidFill>
                  <a:srgbClr val="0070C0"/>
                </a:solidFill>
              </a:rPr>
              <a:t>gymnázium – informatika </a:t>
            </a:r>
            <a:r>
              <a:rPr lang="sk-SK" sz="2000" dirty="0">
                <a:solidFill>
                  <a:srgbClr val="0070C0"/>
                </a:solidFill>
              </a:rPr>
              <a:t>(experimentálne overovanie)</a:t>
            </a:r>
          </a:p>
          <a:p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21849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9258" y="587830"/>
            <a:ext cx="9260378" cy="1498666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Termíny konania prijímacích skúšok na SŠ pre šk.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rok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2024/2025</a:t>
            </a:r>
            <a:r>
              <a:rPr lang="sk-SK" sz="1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sz="1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1600" b="1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https://</a:t>
            </a:r>
            <a:r>
              <a:rPr lang="sk-SK" sz="1600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www.minedu.sk/data/att/28101.pdf</a:t>
            </a:r>
            <a:r>
              <a:rPr lang="sk-SK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sk-SK" sz="2000" b="1" dirty="0">
              <a:solidFill>
                <a:srgbClr val="FFC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72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2300" b="1" u="sng" dirty="0" smtClean="0"/>
              <a:t>Pre odbory bez overovania ŠSZN (bez talentových skúšok):</a:t>
            </a:r>
          </a:p>
          <a:p>
            <a:pPr marL="0" indent="0">
              <a:buNone/>
            </a:pPr>
            <a:r>
              <a:rPr lang="sk-SK" sz="2300" b="1" dirty="0" smtClean="0">
                <a:solidFill>
                  <a:srgbClr val="00B050"/>
                </a:solidFill>
              </a:rPr>
              <a:t>1. kolo</a:t>
            </a:r>
            <a:r>
              <a:rPr lang="sk-SK" sz="2300" b="1" dirty="0" smtClean="0">
                <a:solidFill>
                  <a:schemeClr val="accent2">
                    <a:lumMod val="75000"/>
                  </a:schemeClr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sk-SK" sz="2300" b="1" dirty="0" smtClean="0"/>
              <a:t>1. termín:          </a:t>
            </a:r>
            <a:r>
              <a:rPr lang="sk-SK" sz="2300" b="1" dirty="0" smtClean="0">
                <a:solidFill>
                  <a:srgbClr val="BC8F00"/>
                </a:solidFill>
              </a:rPr>
              <a:t>2.</a:t>
            </a:r>
            <a:r>
              <a:rPr lang="sk-SK" sz="2300" b="1" dirty="0" smtClean="0"/>
              <a:t> a </a:t>
            </a:r>
            <a:r>
              <a:rPr lang="sk-SK" sz="2300" b="1" dirty="0" smtClean="0">
                <a:solidFill>
                  <a:srgbClr val="CC9B00"/>
                </a:solidFill>
              </a:rPr>
              <a:t>3.</a:t>
            </a:r>
            <a:r>
              <a:rPr lang="sk-SK" sz="2300" b="1" dirty="0" smtClean="0"/>
              <a:t> máj 2024     (štvrtok, piatok)</a:t>
            </a:r>
          </a:p>
          <a:p>
            <a:pPr marL="0" indent="0">
              <a:buNone/>
            </a:pPr>
            <a:r>
              <a:rPr lang="sk-SK" sz="2300" b="1" dirty="0" smtClean="0"/>
              <a:t>2. termín:          </a:t>
            </a:r>
            <a:r>
              <a:rPr lang="sk-SK" sz="2300" b="1" dirty="0">
                <a:solidFill>
                  <a:srgbClr val="BC8F00"/>
                </a:solidFill>
              </a:rPr>
              <a:t>6</a:t>
            </a:r>
            <a:r>
              <a:rPr lang="sk-SK" sz="2300" b="1" dirty="0" smtClean="0">
                <a:solidFill>
                  <a:srgbClr val="BC8F00"/>
                </a:solidFill>
              </a:rPr>
              <a:t>.</a:t>
            </a:r>
            <a:r>
              <a:rPr lang="sk-SK" sz="2300" b="1" dirty="0" smtClean="0"/>
              <a:t> a </a:t>
            </a:r>
            <a:r>
              <a:rPr lang="sk-SK" sz="2300" b="1" dirty="0">
                <a:solidFill>
                  <a:srgbClr val="CC9B00"/>
                </a:solidFill>
              </a:rPr>
              <a:t>7</a:t>
            </a:r>
            <a:r>
              <a:rPr lang="sk-SK" sz="2300" b="1" dirty="0" smtClean="0">
                <a:solidFill>
                  <a:srgbClr val="CC9B00"/>
                </a:solidFill>
              </a:rPr>
              <a:t>.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 smtClean="0"/>
              <a:t>máj 2024    (pondelok, utorok)</a:t>
            </a:r>
          </a:p>
          <a:p>
            <a:pPr marL="0" indent="0">
              <a:buNone/>
            </a:pPr>
            <a:endParaRPr lang="sk-SK" sz="900" b="1" dirty="0" smtClean="0"/>
          </a:p>
          <a:p>
            <a:pPr marL="0" indent="0">
              <a:buNone/>
            </a:pPr>
            <a:r>
              <a:rPr lang="sk-SK" sz="2300" b="1" u="sng" dirty="0" smtClean="0"/>
              <a:t>Pre odbory s overovaním ŠSZN (s talentovými skúškami):</a:t>
            </a:r>
            <a:r>
              <a:rPr lang="sk-SK" sz="2300" b="1" dirty="0" smtClean="0"/>
              <a:t> </a:t>
            </a:r>
          </a:p>
          <a:p>
            <a:pPr marL="0" indent="0">
              <a:buNone/>
            </a:pPr>
            <a:r>
              <a:rPr lang="sk-SK" sz="2300" b="1" dirty="0" smtClean="0"/>
              <a:t>1. termín:         </a:t>
            </a:r>
            <a:r>
              <a:rPr lang="sk-SK" sz="2300" b="1" dirty="0" smtClean="0">
                <a:solidFill>
                  <a:srgbClr val="BC8F00"/>
                </a:solidFill>
              </a:rPr>
              <a:t>29.</a:t>
            </a:r>
            <a:r>
              <a:rPr lang="sk-SK" sz="2300" b="1" dirty="0" smtClean="0"/>
              <a:t> , </a:t>
            </a:r>
            <a:r>
              <a:rPr lang="sk-SK" sz="2300" b="1" dirty="0" smtClean="0">
                <a:solidFill>
                  <a:srgbClr val="CC9B00"/>
                </a:solidFill>
              </a:rPr>
              <a:t>26.</a:t>
            </a:r>
            <a:r>
              <a:rPr lang="sk-SK" sz="2300" b="1" dirty="0" smtClean="0"/>
              <a:t>  a </a:t>
            </a:r>
            <a:r>
              <a:rPr lang="sk-SK" sz="2300" b="1" dirty="0" smtClean="0">
                <a:solidFill>
                  <a:srgbClr val="CC9B00"/>
                </a:solidFill>
              </a:rPr>
              <a:t>30.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 smtClean="0">
                <a:solidFill>
                  <a:schemeClr val="tx2"/>
                </a:solidFill>
              </a:rPr>
              <a:t>apríl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 smtClean="0"/>
              <a:t>2024   </a:t>
            </a:r>
            <a:r>
              <a:rPr lang="sk-SK" sz="1900" b="1" dirty="0" smtClean="0"/>
              <a:t>(pondelok, piatok, utorok)</a:t>
            </a:r>
          </a:p>
          <a:p>
            <a:pPr marL="0" indent="0">
              <a:buNone/>
            </a:pPr>
            <a:r>
              <a:rPr lang="sk-SK" sz="2300" b="1" dirty="0" smtClean="0"/>
              <a:t>2. termín:           </a:t>
            </a:r>
            <a:r>
              <a:rPr lang="sk-SK" sz="2300" b="1" dirty="0">
                <a:solidFill>
                  <a:srgbClr val="BC8F00"/>
                </a:solidFill>
              </a:rPr>
              <a:t>9</a:t>
            </a:r>
            <a:r>
              <a:rPr lang="sk-SK" sz="2300" b="1" dirty="0" smtClean="0">
                <a:solidFill>
                  <a:srgbClr val="BC8F00"/>
                </a:solidFill>
              </a:rPr>
              <a:t>.</a:t>
            </a:r>
            <a:r>
              <a:rPr lang="sk-SK" sz="2300" b="1" dirty="0" smtClean="0"/>
              <a:t> </a:t>
            </a:r>
            <a:r>
              <a:rPr lang="sk-SK" sz="2300" b="1" dirty="0"/>
              <a:t>,</a:t>
            </a:r>
            <a:r>
              <a:rPr lang="sk-SK" sz="2300" b="1" dirty="0" smtClean="0"/>
              <a:t> </a:t>
            </a:r>
            <a:r>
              <a:rPr lang="sk-SK" sz="2300" b="1" dirty="0" smtClean="0">
                <a:solidFill>
                  <a:srgbClr val="CC9B00"/>
                </a:solidFill>
              </a:rPr>
              <a:t>10.</a:t>
            </a:r>
            <a:r>
              <a:rPr lang="sk-SK" sz="2300" b="1" dirty="0" smtClean="0"/>
              <a:t>  a </a:t>
            </a:r>
            <a:r>
              <a:rPr lang="sk-SK" sz="2300" b="1" dirty="0" smtClean="0">
                <a:solidFill>
                  <a:srgbClr val="CC9B00"/>
                </a:solidFill>
              </a:rPr>
              <a:t>13.</a:t>
            </a:r>
            <a:r>
              <a:rPr lang="sk-SK" sz="2300" b="1" dirty="0" smtClean="0"/>
              <a:t> máj  2024   </a:t>
            </a:r>
            <a:r>
              <a:rPr lang="sk-SK" sz="1900" b="1" dirty="0" smtClean="0"/>
              <a:t>(štvrtok, piatok, pondelok)</a:t>
            </a:r>
          </a:p>
          <a:p>
            <a:pPr marL="0" indent="0">
              <a:buNone/>
            </a:pPr>
            <a:endParaRPr lang="sk-SK" sz="800" b="1" dirty="0" smtClean="0"/>
          </a:p>
          <a:p>
            <a:pPr marL="0" indent="0">
              <a:buNone/>
            </a:pPr>
            <a:r>
              <a:rPr lang="sk-SK" sz="2300" b="1" dirty="0" smtClean="0">
                <a:solidFill>
                  <a:srgbClr val="00B050"/>
                </a:solidFill>
              </a:rPr>
              <a:t>2</a:t>
            </a:r>
            <a:r>
              <a:rPr lang="sk-SK" sz="2300" b="1" dirty="0">
                <a:solidFill>
                  <a:srgbClr val="00B050"/>
                </a:solidFill>
              </a:rPr>
              <a:t>. </a:t>
            </a:r>
            <a:r>
              <a:rPr lang="sk-SK" sz="2300" b="1" dirty="0" smtClean="0">
                <a:solidFill>
                  <a:srgbClr val="00B050"/>
                </a:solidFill>
              </a:rPr>
              <a:t>kolo</a:t>
            </a:r>
            <a:r>
              <a:rPr lang="sk-SK" sz="2300" b="1" dirty="0" smtClean="0">
                <a:solidFill>
                  <a:schemeClr val="accent2"/>
                </a:solidFill>
              </a:rPr>
              <a:t> </a:t>
            </a:r>
            <a:r>
              <a:rPr lang="sk-SK" sz="2300" b="1" dirty="0" smtClean="0"/>
              <a:t>- v </a:t>
            </a:r>
            <a:r>
              <a:rPr lang="sk-SK" sz="2300" b="1" dirty="0"/>
              <a:t>prípade nenaplnenia počtu </a:t>
            </a:r>
            <a:r>
              <a:rPr lang="sk-SK" sz="2300" b="1" dirty="0" smtClean="0"/>
              <a:t>miest zverejní SŠ do </a:t>
            </a:r>
            <a:r>
              <a:rPr lang="sk-SK" sz="2300" b="1" dirty="0" smtClean="0">
                <a:solidFill>
                  <a:srgbClr val="CC9B00"/>
                </a:solidFill>
              </a:rPr>
              <a:t>6.</a:t>
            </a:r>
            <a:r>
              <a:rPr lang="sk-SK" sz="2300" b="1" dirty="0" smtClean="0"/>
              <a:t> júna </a:t>
            </a:r>
            <a:endParaRPr lang="sk-SK" sz="2300" b="1" dirty="0"/>
          </a:p>
          <a:p>
            <a:pPr marL="0" indent="0">
              <a:buNone/>
            </a:pPr>
            <a:r>
              <a:rPr lang="sk-SK" sz="2300" b="1" dirty="0"/>
              <a:t>   </a:t>
            </a:r>
            <a:r>
              <a:rPr lang="sk-SK" sz="2300" b="1" dirty="0" smtClean="0"/>
              <a:t>                           </a:t>
            </a:r>
            <a:r>
              <a:rPr lang="sk-SK" sz="2300" b="1" dirty="0" smtClean="0">
                <a:solidFill>
                  <a:srgbClr val="CC9B00"/>
                </a:solidFill>
              </a:rPr>
              <a:t>18.</a:t>
            </a:r>
            <a:r>
              <a:rPr lang="sk-SK" sz="2300" b="1" dirty="0" smtClean="0"/>
              <a:t> a </a:t>
            </a:r>
            <a:r>
              <a:rPr lang="sk-SK" sz="2300" b="1" dirty="0" smtClean="0">
                <a:solidFill>
                  <a:srgbClr val="CC9B00"/>
                </a:solidFill>
              </a:rPr>
              <a:t>19.</a:t>
            </a:r>
            <a:r>
              <a:rPr lang="sk-SK" sz="2300" b="1" dirty="0" smtClean="0"/>
              <a:t> </a:t>
            </a:r>
            <a:r>
              <a:rPr lang="sk-SK" sz="2300" b="1" dirty="0"/>
              <a:t>jún </a:t>
            </a:r>
            <a:r>
              <a:rPr lang="sk-SK" sz="2300" b="1" dirty="0" smtClean="0"/>
              <a:t>2024 </a:t>
            </a:r>
            <a:endParaRPr lang="sk-SK" sz="2300" b="1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82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428979"/>
            <a:ext cx="8596668" cy="5919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</a:rPr>
              <a:t>Ďakujeme za pozornosť.</a:t>
            </a:r>
          </a:p>
          <a:p>
            <a:pPr marL="0" indent="0" algn="ctr">
              <a:buNone/>
            </a:pP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</a:rPr>
              <a:t>Prezentácia bude uverejnená na: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www.mojastredna.sk</a:t>
            </a:r>
            <a:endParaRPr lang="sk-SK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k-SK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73985" y="523702"/>
            <a:ext cx="2003366" cy="232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27461"/>
            <a:ext cx="8596668" cy="130945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Talentové skúšky                                           na stredných </a:t>
            </a:r>
            <a:r>
              <a:rPr lang="sk-SK" b="1" u="sng" dirty="0" smtClean="0">
                <a:solidFill>
                  <a:schemeClr val="accent2">
                    <a:lumMod val="50000"/>
                  </a:schemeClr>
                </a:solidFill>
              </a:rPr>
              <a:t>športových</a:t>
            </a: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 školách </a:t>
            </a:r>
            <a:r>
              <a:rPr lang="sk-SK" sz="1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https://ssrosza.edupage.org/a/prijimacie-konanie</a:t>
            </a:r>
            <a:endParaRPr lang="sk-SK" sz="18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85701" y="1454728"/>
            <a:ext cx="9759141" cy="52203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Prvá fáza </a:t>
            </a:r>
            <a:r>
              <a:rPr lang="sk-SK" sz="2400" dirty="0" smtClean="0"/>
              <a:t>– </a:t>
            </a:r>
            <a:r>
              <a:rPr lang="sk-SK" sz="2400" b="1" dirty="0">
                <a:solidFill>
                  <a:srgbClr val="CC9B00"/>
                </a:solidFill>
              </a:rPr>
              <a:t>25.</a:t>
            </a:r>
            <a:r>
              <a:rPr lang="sk-SK" sz="2400" b="1" dirty="0"/>
              <a:t> </a:t>
            </a:r>
            <a:r>
              <a:rPr lang="sk-SK" sz="2400" b="1" dirty="0">
                <a:solidFill>
                  <a:srgbClr val="CC9B00"/>
                </a:solidFill>
              </a:rPr>
              <a:t>marec</a:t>
            </a:r>
            <a:r>
              <a:rPr lang="sk-SK" sz="2400" b="1" dirty="0"/>
              <a:t> až </a:t>
            </a:r>
            <a:r>
              <a:rPr lang="sk-SK" sz="2400" b="1" dirty="0">
                <a:solidFill>
                  <a:srgbClr val="CC9B00"/>
                </a:solidFill>
              </a:rPr>
              <a:t>19.</a:t>
            </a:r>
            <a:r>
              <a:rPr lang="sk-SK" sz="2400" b="1" dirty="0"/>
              <a:t> </a:t>
            </a:r>
            <a:r>
              <a:rPr lang="sk-SK" sz="2400" b="1" dirty="0">
                <a:solidFill>
                  <a:srgbClr val="CC9B00"/>
                </a:solidFill>
              </a:rPr>
              <a:t>apríl</a:t>
            </a:r>
            <a:r>
              <a:rPr lang="sk-SK" sz="2400" b="1" dirty="0"/>
              <a:t> </a:t>
            </a:r>
            <a:r>
              <a:rPr lang="sk-SK" sz="2400" b="1" dirty="0" smtClean="0"/>
              <a:t>2024 - </a:t>
            </a:r>
            <a:r>
              <a:rPr lang="sk-SK" sz="2400" b="1" dirty="0" smtClean="0">
                <a:solidFill>
                  <a:schemeClr val="tx1"/>
                </a:solidFill>
              </a:rPr>
              <a:t>overovanie športového výkonu: </a:t>
            </a: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ü"/>
            </a:pPr>
            <a:r>
              <a:rPr lang="sk-SK" sz="2100" dirty="0">
                <a:solidFill>
                  <a:schemeClr val="tx1"/>
                </a:solidFill>
              </a:rPr>
              <a:t>v</a:t>
            </a:r>
            <a:r>
              <a:rPr lang="sk-SK" sz="2100" dirty="0" smtClean="0">
                <a:solidFill>
                  <a:schemeClr val="tx1"/>
                </a:solidFill>
              </a:rPr>
              <a:t>šeobecné motorické testy</a:t>
            </a: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ü"/>
            </a:pPr>
            <a:r>
              <a:rPr lang="sk-SK" sz="2100" dirty="0">
                <a:solidFill>
                  <a:schemeClr val="tx1"/>
                </a:solidFill>
              </a:rPr>
              <a:t>š</a:t>
            </a:r>
            <a:r>
              <a:rPr lang="sk-SK" sz="2100" dirty="0" smtClean="0">
                <a:solidFill>
                  <a:schemeClr val="tx1"/>
                </a:solidFill>
              </a:rPr>
              <a:t>peciálne motorické testy</a:t>
            </a:r>
          </a:p>
          <a:p>
            <a:pPr marL="0" indent="0" algn="just">
              <a:lnSpc>
                <a:spcPts val="1700"/>
              </a:lnSpc>
              <a:spcBef>
                <a:spcPts val="0"/>
              </a:spcBef>
              <a:buNone/>
            </a:pPr>
            <a:endParaRPr lang="sk-SK" sz="900" b="1" strike="sngStrike" dirty="0" smtClean="0">
              <a:solidFill>
                <a:srgbClr val="00B050"/>
              </a:solidFill>
            </a:endParaRPr>
          </a:p>
          <a:p>
            <a:pPr marL="0" indent="0" algn="just">
              <a:lnSpc>
                <a:spcPts val="1700"/>
              </a:lnSpc>
              <a:spcBef>
                <a:spcPts val="0"/>
              </a:spcBef>
              <a:buNone/>
            </a:pPr>
            <a:r>
              <a:rPr lang="sk-SK" sz="1700" b="1" strike="sngStrike" dirty="0" smtClean="0">
                <a:solidFill>
                  <a:srgbClr val="00B050"/>
                </a:solidFill>
              </a:rPr>
              <a:t>Druhá fáza </a:t>
            </a:r>
            <a:r>
              <a:rPr lang="sk-SK" sz="1700" strike="sngStrike" dirty="0" smtClean="0"/>
              <a:t>– overovanie zdravotnej spôsobilosti (</a:t>
            </a:r>
            <a:r>
              <a:rPr lang="sk-SK" sz="1700" strike="sngStrike" dirty="0" err="1" smtClean="0"/>
              <a:t>psychodiagnostika</a:t>
            </a:r>
            <a:r>
              <a:rPr lang="sk-SK" sz="1700" strike="sngStrike" dirty="0" smtClean="0"/>
              <a:t>) a prijímacie skúšky:</a:t>
            </a:r>
          </a:p>
          <a:p>
            <a:pPr marL="0" lvl="0" indent="0" algn="just">
              <a:lnSpc>
                <a:spcPts val="17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termín:    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r>
              <a:rPr lang="sk-SK" sz="1700" b="1" strike="sngStrike" dirty="0" smtClean="0">
                <a:solidFill>
                  <a:srgbClr val="E76618">
                    <a:lumMod val="75000"/>
                  </a:srgbClr>
                </a:solidFill>
              </a:rPr>
              <a:t>29.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a </a:t>
            </a:r>
            <a:r>
              <a:rPr lang="sk-SK" sz="1700" b="1" strike="sngStrike" dirty="0" smtClean="0">
                <a:solidFill>
                  <a:srgbClr val="E76618">
                    <a:lumMod val="75000"/>
                  </a:srgbClr>
                </a:solidFill>
              </a:rPr>
              <a:t>26.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máj a </a:t>
            </a:r>
            <a:r>
              <a:rPr lang="sk-SK" sz="1700" b="1" strike="sngStrike" dirty="0" smtClean="0">
                <a:solidFill>
                  <a:srgbClr val="E76618">
                    <a:lumMod val="75000"/>
                  </a:srgbClr>
                </a:solidFill>
              </a:rPr>
              <a:t>30. </a:t>
            </a:r>
            <a:r>
              <a:rPr lang="sk-SK" sz="1700" b="1" strike="sngStrike" dirty="0">
                <a:solidFill>
                  <a:srgbClr val="2C3C43"/>
                </a:solidFill>
              </a:rPr>
              <a:t>apríl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 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2024   (utorok, streda)</a:t>
            </a:r>
            <a:endParaRPr lang="sk-SK" sz="1700" b="1" strike="sngStrike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just">
              <a:lnSpc>
                <a:spcPts val="17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termín:       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11.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,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12.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 a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15.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máj     (štvrtok, piatok, pondelok)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sk-SK" sz="2600" b="1" dirty="0">
                <a:solidFill>
                  <a:schemeClr val="tx1"/>
                </a:solidFill>
              </a:rPr>
              <a:t>o</a:t>
            </a:r>
            <a:r>
              <a:rPr lang="sk-SK" sz="2600" b="1" dirty="0" smtClean="0">
                <a:solidFill>
                  <a:schemeClr val="tx1"/>
                </a:solidFill>
              </a:rPr>
              <a:t>verenie </a:t>
            </a:r>
            <a:r>
              <a:rPr lang="sk-SK" sz="2600" b="1" dirty="0">
                <a:solidFill>
                  <a:schemeClr val="tx1"/>
                </a:solidFill>
              </a:rPr>
              <a:t>študijných </a:t>
            </a:r>
            <a:r>
              <a:rPr lang="sk-SK" sz="2600" b="1" dirty="0" smtClean="0">
                <a:solidFill>
                  <a:schemeClr val="tx1"/>
                </a:solidFill>
              </a:rPr>
              <a:t>predpokladov </a:t>
            </a:r>
            <a:r>
              <a:rPr lang="sk-SK" sz="1900" dirty="0" smtClean="0">
                <a:solidFill>
                  <a:schemeClr val="tx1"/>
                </a:solidFill>
              </a:rPr>
              <a:t>-  </a:t>
            </a:r>
            <a:r>
              <a:rPr lang="sk-SK" sz="1900" dirty="0" smtClean="0">
                <a:solidFill>
                  <a:schemeClr val="tx1"/>
                </a:solidFill>
              </a:rPr>
              <a:t>prospech (známky) </a:t>
            </a:r>
            <a:r>
              <a:rPr lang="sk-SK" sz="1900" dirty="0">
                <a:solidFill>
                  <a:schemeClr val="tx1"/>
                </a:solidFill>
              </a:rPr>
              <a:t>– v rámci podávanej </a:t>
            </a:r>
            <a:r>
              <a:rPr lang="sk-SK" sz="1900" dirty="0" smtClean="0">
                <a:solidFill>
                  <a:schemeClr val="tx1"/>
                </a:solidFill>
              </a:rPr>
              <a:t>prihlášky a testovanie </a:t>
            </a:r>
            <a:r>
              <a:rPr lang="sk-SK" sz="1900" dirty="0">
                <a:solidFill>
                  <a:schemeClr val="tx1"/>
                </a:solidFill>
              </a:rPr>
              <a:t>9 – automatizovane, prostredníctvom </a:t>
            </a:r>
            <a:r>
              <a:rPr lang="sk-SK" sz="1900" dirty="0" err="1">
                <a:solidFill>
                  <a:schemeClr val="tx1"/>
                </a:solidFill>
              </a:rPr>
              <a:t>EduPage</a:t>
            </a:r>
            <a:endParaRPr lang="sk-SK" sz="19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sk-SK" sz="2600" b="1" dirty="0">
                <a:solidFill>
                  <a:schemeClr val="tx1"/>
                </a:solidFill>
              </a:rPr>
              <a:t>o</a:t>
            </a:r>
            <a:r>
              <a:rPr lang="sk-SK" sz="2600" b="1" dirty="0" smtClean="0">
                <a:solidFill>
                  <a:schemeClr val="tx1"/>
                </a:solidFill>
              </a:rPr>
              <a:t>verenie </a:t>
            </a:r>
            <a:r>
              <a:rPr lang="sk-SK" sz="2600" b="1" dirty="0">
                <a:solidFill>
                  <a:schemeClr val="tx1"/>
                </a:solidFill>
              </a:rPr>
              <a:t>zdravotnej </a:t>
            </a:r>
            <a:r>
              <a:rPr lang="sk-SK" sz="2600" b="1" dirty="0" smtClean="0">
                <a:solidFill>
                  <a:schemeClr val="tx1"/>
                </a:solidFill>
              </a:rPr>
              <a:t>spôsobilosti </a:t>
            </a:r>
            <a:r>
              <a:rPr lang="sk-SK" sz="1900" dirty="0" smtClean="0">
                <a:solidFill>
                  <a:schemeClr val="tx1"/>
                </a:solidFill>
              </a:rPr>
              <a:t>- vyjadrenie </a:t>
            </a:r>
            <a:r>
              <a:rPr lang="sk-SK" sz="1900" dirty="0">
                <a:solidFill>
                  <a:schemeClr val="tx1"/>
                </a:solidFill>
              </a:rPr>
              <a:t>telovýchovného </a:t>
            </a:r>
            <a:r>
              <a:rPr lang="sk-SK" sz="1900" dirty="0" smtClean="0">
                <a:solidFill>
                  <a:schemeClr val="tx1"/>
                </a:solidFill>
              </a:rPr>
              <a:t>lekára v </a:t>
            </a:r>
            <a:r>
              <a:rPr lang="sk-SK" sz="1900" dirty="0">
                <a:solidFill>
                  <a:schemeClr val="tx1"/>
                </a:solidFill>
              </a:rPr>
              <a:t>rámci podávanej prihlášky</a:t>
            </a:r>
          </a:p>
          <a:p>
            <a:pPr marL="0" indent="0" algn="just">
              <a:buNone/>
            </a:pPr>
            <a:r>
              <a:rPr lang="sk-SK" sz="2000" b="1" u="sng" dirty="0" smtClean="0">
                <a:solidFill>
                  <a:srgbClr val="00B050"/>
                </a:solidFill>
              </a:rPr>
              <a:t>Povinné prílohy:</a:t>
            </a:r>
            <a:r>
              <a:rPr lang="sk-SK" sz="2000" b="1" u="sng" dirty="0" smtClean="0"/>
              <a:t> </a:t>
            </a:r>
          </a:p>
          <a:p>
            <a:pPr algn="just"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 smtClean="0">
                <a:solidFill>
                  <a:schemeClr val="tx1"/>
                </a:solidFill>
              </a:rPr>
              <a:t>Potvrdenie národného športového zväzu, že uchádzač je vedený v zozname talentovaných športovcov</a:t>
            </a:r>
          </a:p>
          <a:p>
            <a:pPr algn="just"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 smtClean="0">
                <a:solidFill>
                  <a:schemeClr val="tx1"/>
                </a:solidFill>
              </a:rPr>
              <a:t>Vyjadrenie lekára so špecializáciou v odbore telovýchovné lekárstvo</a:t>
            </a:r>
          </a:p>
          <a:p>
            <a:pPr algn="just"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>
                <a:solidFill>
                  <a:schemeClr val="tx1"/>
                </a:solidFill>
              </a:rPr>
              <a:t>Iné prílohy podľa kritérií prijímacieho </a:t>
            </a:r>
            <a:r>
              <a:rPr lang="sk-SK" sz="1900" b="1" dirty="0" smtClean="0">
                <a:solidFill>
                  <a:schemeClr val="tx1"/>
                </a:solidFill>
              </a:rPr>
              <a:t>konania určených školou</a:t>
            </a:r>
            <a:endParaRPr lang="sk-SK" sz="1900" b="1" dirty="0">
              <a:solidFill>
                <a:schemeClr val="tx1"/>
              </a:solidFill>
            </a:endParaRPr>
          </a:p>
          <a:p>
            <a:pPr marL="0" lvl="0" indent="0" algn="just">
              <a:buClr>
                <a:srgbClr val="5FCBEF"/>
              </a:buClr>
              <a:buNone/>
            </a:pPr>
            <a: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!</a:t>
            </a:r>
            <a:r>
              <a:rPr lang="sk-SK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sk-SK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Prihlášku </a:t>
            </a:r>
            <a:r>
              <a:rPr lang="sk-SK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zaslať čo najskôr od ukončenia hodnotenia</a:t>
            </a:r>
          </a:p>
          <a:p>
            <a:pPr marL="0" indent="0" algn="just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2592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3607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Priebeh a organizácia prijímacieho konania na SŠ 2024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2200" b="1" dirty="0">
              <a:solidFill>
                <a:srgbClr val="FFC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5389" y="1745674"/>
            <a:ext cx="8994371" cy="5112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Termín podávania prihlášok:</a:t>
            </a:r>
            <a:r>
              <a:rPr lang="sk-SK" sz="2200" b="1" dirty="0" smtClean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BC8F00"/>
                </a:solidFill>
              </a:rPr>
              <a:t>do 20. marca 2024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sz="2000" b="1" dirty="0">
                <a:solidFill>
                  <a:srgbClr val="BC8F00"/>
                </a:solidFill>
              </a:rPr>
              <a:t>1</a:t>
            </a:r>
            <a:r>
              <a:rPr lang="sk-SK" sz="2000" dirty="0" smtClean="0">
                <a:solidFill>
                  <a:schemeClr val="tx1"/>
                </a:solidFill>
              </a:rPr>
              <a:t> prihláška na </a:t>
            </a:r>
            <a:r>
              <a:rPr lang="sk-SK" sz="2000" dirty="0" smtClean="0">
                <a:solidFill>
                  <a:srgbClr val="BC8F00"/>
                </a:solidFill>
              </a:rPr>
              <a:t>max. </a:t>
            </a:r>
            <a:r>
              <a:rPr lang="sk-SK" sz="2000" b="1" dirty="0" smtClean="0">
                <a:solidFill>
                  <a:srgbClr val="BC8F00"/>
                </a:solidFill>
              </a:rPr>
              <a:t>4</a:t>
            </a:r>
            <a:r>
              <a:rPr lang="sk-SK" sz="2000" dirty="0" smtClean="0">
                <a:solidFill>
                  <a:srgbClr val="BC8F00"/>
                </a:solidFill>
              </a:rPr>
              <a:t> </a:t>
            </a:r>
            <a:r>
              <a:rPr lang="sk-SK" sz="2000" dirty="0" smtClean="0">
                <a:solidFill>
                  <a:schemeClr val="tx1"/>
                </a:solidFill>
              </a:rPr>
              <a:t>odbory – </a:t>
            </a:r>
            <a:r>
              <a:rPr lang="sk-SK" sz="2000" b="1" dirty="0" smtClean="0">
                <a:solidFill>
                  <a:srgbClr val="BC8F00"/>
                </a:solidFill>
              </a:rPr>
              <a:t>2</a:t>
            </a:r>
            <a:r>
              <a:rPr lang="sk-SK" sz="2000" dirty="0" smtClean="0">
                <a:solidFill>
                  <a:schemeClr val="tx1"/>
                </a:solidFill>
              </a:rPr>
              <a:t> talentové a </a:t>
            </a:r>
            <a:r>
              <a:rPr lang="sk-SK" sz="2000" b="1" dirty="0" smtClean="0">
                <a:solidFill>
                  <a:srgbClr val="BC8F00"/>
                </a:solidFill>
              </a:rPr>
              <a:t>2</a:t>
            </a:r>
            <a:r>
              <a:rPr lang="sk-SK" sz="2000" dirty="0" smtClean="0">
                <a:solidFill>
                  <a:schemeClr val="tx1"/>
                </a:solidFill>
              </a:rPr>
              <a:t> netalentové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chemeClr val="tx1"/>
                </a:solidFill>
              </a:rPr>
              <a:t>o</a:t>
            </a:r>
            <a:r>
              <a:rPr lang="sk-SK" sz="2000" dirty="0" smtClean="0">
                <a:solidFill>
                  <a:schemeClr val="tx1"/>
                </a:solidFill>
              </a:rPr>
              <a:t>dbory môžu byť aj na 1 škole, alebo diverzifikované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chemeClr val="tx1"/>
                </a:solidFill>
              </a:rPr>
              <a:t>p</a:t>
            </a:r>
            <a:r>
              <a:rPr lang="sk-SK" sz="2000" dirty="0" smtClean="0">
                <a:solidFill>
                  <a:schemeClr val="tx1"/>
                </a:solidFill>
              </a:rPr>
              <a:t>oradie záujmu má informatívny charakter, nie je záväzné  </a:t>
            </a: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sz="800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Spôsob </a:t>
            </a:r>
            <a:r>
              <a:rPr lang="sk-SK" sz="2400" b="1" dirty="0">
                <a:solidFill>
                  <a:srgbClr val="00B050"/>
                </a:solidFill>
              </a:rPr>
              <a:t>podávania prihlášok</a:t>
            </a:r>
            <a:r>
              <a:rPr lang="sk-SK" sz="2400" b="1" dirty="0" smtClean="0">
                <a:solidFill>
                  <a:srgbClr val="00B050"/>
                </a:solidFill>
              </a:rPr>
              <a:t>:</a:t>
            </a:r>
            <a:r>
              <a:rPr lang="sk-SK" sz="2000" b="1" dirty="0" smtClean="0">
                <a:solidFill>
                  <a:srgbClr val="00B050"/>
                </a:solidFill>
              </a:rPr>
              <a:t> </a:t>
            </a:r>
            <a:r>
              <a:rPr lang="sk-SK" dirty="0">
                <a:solidFill>
                  <a:schemeClr val="tx1"/>
                </a:solidFill>
                <a:hlinkClick r:id="rId2"/>
              </a:rPr>
              <a:t>https://www.minedu.sk/data/att/21948.png</a:t>
            </a:r>
            <a:endParaRPr lang="sk-SK" b="1" dirty="0" smtClean="0">
              <a:solidFill>
                <a:srgbClr val="00B05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Elektronicky </a:t>
            </a:r>
            <a:r>
              <a:rPr lang="sk-SK" dirty="0" smtClean="0">
                <a:solidFill>
                  <a:schemeClr val="tx1"/>
                </a:solidFill>
              </a:rPr>
              <a:t>(</a:t>
            </a:r>
            <a:r>
              <a:rPr lang="sk-SK" dirty="0" err="1" smtClean="0">
                <a:solidFill>
                  <a:schemeClr val="tx1"/>
                </a:solidFill>
              </a:rPr>
              <a:t>EduPage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eŠkola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Proforient</a:t>
            </a:r>
            <a:r>
              <a:rPr lang="sk-SK" dirty="0" smtClean="0">
                <a:solidFill>
                  <a:schemeClr val="tx1"/>
                </a:solidFill>
              </a:rPr>
              <a:t>) – bez elektronického podpisu 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SzPct val="90000"/>
              <a:buNone/>
            </a:pPr>
            <a:endParaRPr lang="sk-SK" sz="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accent5">
                    <a:lumMod val="50000"/>
                  </a:schemeClr>
                </a:solidFill>
              </a:rPr>
              <a:t>Poštou alebo osobne </a:t>
            </a:r>
            <a:r>
              <a:rPr lang="sk-SK" dirty="0" smtClean="0">
                <a:solidFill>
                  <a:schemeClr val="tx1"/>
                </a:solidFill>
              </a:rPr>
              <a:t>na tlačive 056 MŠVVaŠ SR </a:t>
            </a:r>
            <a:r>
              <a:rPr lang="sk-SK" sz="12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sk-SK" sz="1200" dirty="0">
                <a:solidFill>
                  <a:schemeClr val="tx1"/>
                </a:solidFill>
                <a:hlinkClick r:id="rId3"/>
              </a:rPr>
              <a:t>://</a:t>
            </a:r>
            <a:r>
              <a:rPr lang="sk-SK" sz="1200" dirty="0" smtClean="0">
                <a:solidFill>
                  <a:schemeClr val="tx1"/>
                </a:solidFill>
                <a:hlinkClick r:id="rId3"/>
              </a:rPr>
              <a:t>edicnyportal.iedu.sk/Forms/Show/4645</a:t>
            </a:r>
            <a:r>
              <a:rPr lang="sk-SK" sz="1300" dirty="0" smtClean="0">
                <a:solidFill>
                  <a:schemeClr val="tx1"/>
                </a:solidFill>
              </a:rPr>
              <a:t>  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u="sng" dirty="0" smtClean="0">
                <a:solidFill>
                  <a:schemeClr val="tx1"/>
                </a:solidFill>
              </a:rPr>
              <a:t>s podpismi oboch zákonných zástupcov</a:t>
            </a:r>
            <a:r>
              <a:rPr lang="sk-SK" dirty="0" smtClean="0">
                <a:solidFill>
                  <a:schemeClr val="tx1"/>
                </a:solidFill>
              </a:rPr>
              <a:t> – neplatí, ak sa ZZ dohodli, že dieťa                      v prijímacom konaní bude zastupovať len jeden zo ZZ a </a:t>
            </a:r>
            <a:r>
              <a:rPr lang="sk-SK" dirty="0">
                <a:solidFill>
                  <a:schemeClr val="tx1"/>
                </a:solidFill>
              </a:rPr>
              <a:t>k prihláške priložia o tom podpísané 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sk-SK" b="1" dirty="0">
                <a:solidFill>
                  <a:schemeClr val="accent5">
                    <a:lumMod val="50000"/>
                  </a:schemeClr>
                </a:solidFill>
              </a:rPr>
              <a:t>písomné vyhlásenie“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sz="2000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11877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Povinné prílohy k prihláške na SŠ</a:t>
            </a:r>
            <a:endParaRPr lang="sk-SK" sz="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78925"/>
            <a:ext cx="8596668" cy="480249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otvrdenie o zdravotnej spôsobilosti študovať zvolený odbor</a:t>
            </a:r>
            <a:r>
              <a:rPr lang="sk-SK" sz="8000" dirty="0" smtClean="0">
                <a:solidFill>
                  <a:schemeClr val="tx1"/>
                </a:solidFill>
              </a:rPr>
              <a:t>, ktorý sa nachádza v zozname odborov, v ktorých sa vyžaduje zdravotná spôsobilosť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sk-SK" sz="4800" dirty="0" smtClean="0">
                <a:hlinkClick r:id="rId2"/>
              </a:rPr>
              <a:t>https</a:t>
            </a:r>
            <a:r>
              <a:rPr lang="sk-SK" sz="4800" dirty="0">
                <a:hlinkClick r:id="rId2"/>
              </a:rPr>
              <a:t>://www.minedu.sk/zoznam-ucebnych-odborov-a-studijnych-odborov-v-ktorych-sa-vyzaduje-zdravotna-sposobilost/</a:t>
            </a:r>
            <a:r>
              <a:rPr lang="sk-SK" sz="8000" dirty="0"/>
              <a:t/>
            </a:r>
            <a:br>
              <a:rPr lang="sk-SK" sz="8000" dirty="0"/>
            </a:br>
            <a:endParaRPr lang="sk-SK" sz="32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vyjadrenie lekára so špecializáciou všeobecné lekárstvo                            o zdravotnej spôsobilosti študovať zvolený odbor vzdelávania</a:t>
            </a:r>
            <a:r>
              <a:rPr lang="sk-SK" sz="8000" dirty="0" smtClean="0">
                <a:solidFill>
                  <a:schemeClr val="tx1"/>
                </a:solidFill>
              </a:rPr>
              <a:t> - uchádzač so zdravotným znevýhodnením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správa </a:t>
            </a: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z diagnostického vyšetrenia vykonaná zariadením poradenstva </a:t>
            </a: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a prevencie </a:t>
            </a: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nie staršia ako dva roky - </a:t>
            </a:r>
            <a:r>
              <a:rPr lang="sk-SK" sz="8000" dirty="0">
                <a:solidFill>
                  <a:schemeClr val="tx1"/>
                </a:solidFill>
              </a:rPr>
              <a:t>uchádzač so </a:t>
            </a:r>
            <a:r>
              <a:rPr lang="sk-SK" sz="8000" dirty="0" smtClean="0">
                <a:solidFill>
                  <a:schemeClr val="tx1"/>
                </a:solidFill>
              </a:rPr>
              <a:t>špeciálnymi výchovno-vzdelávacími potrebami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sk-SK" sz="4000" dirty="0">
                <a:solidFill>
                  <a:srgbClr val="FFC000"/>
                </a:solidFill>
                <a:hlinkClick r:id="rId3"/>
              </a:rPr>
              <a:t>https://vudpap.sk/wp-content/uploads/2022/11/Prakticky-manual-pre-podporu-ziakov-so-SVVP-pri-prechode-na-SS-bezneho-typu.pdf</a:t>
            </a:r>
            <a:endParaRPr lang="sk-SK" sz="4000" dirty="0">
              <a:solidFill>
                <a:srgbClr val="FFC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potvrdenie </a:t>
            </a: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o zmenenej pracovnej </a:t>
            </a: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schopnosti </a:t>
            </a:r>
            <a:r>
              <a:rPr lang="sk-SK" sz="8000" dirty="0" smtClean="0">
                <a:solidFill>
                  <a:schemeClr val="tx1"/>
                </a:solidFill>
              </a:rPr>
              <a:t>- uchádzač                         so </a:t>
            </a:r>
            <a:r>
              <a:rPr lang="sk-SK" sz="8000" dirty="0">
                <a:solidFill>
                  <a:schemeClr val="tx1"/>
                </a:solidFill>
              </a:rPr>
              <a:t>zmenenou pracovnou </a:t>
            </a:r>
            <a:r>
              <a:rPr lang="sk-SK" sz="8000" dirty="0" smtClean="0">
                <a:solidFill>
                  <a:schemeClr val="tx1"/>
                </a:solidFill>
              </a:rPr>
              <a:t>schopnosťou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endParaRPr lang="sk-SK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2247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Prílohy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k prihláške na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SŠ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79665"/>
            <a:ext cx="8596668" cy="537833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potvrdenie zamestnávateľa, ktorý má so školou uzatvorenú zmluvu               o duálnom vzdelávaní </a:t>
            </a:r>
            <a:r>
              <a:rPr lang="sk-SK" sz="2000" dirty="0">
                <a:solidFill>
                  <a:schemeClr val="tx1"/>
                </a:solidFill>
              </a:rPr>
              <a:t>- uchádzač, ktorý podáva prihlášku na vzdelávanie v </a:t>
            </a:r>
            <a:r>
              <a:rPr lang="sk-SK" sz="2000" dirty="0" smtClean="0">
                <a:solidFill>
                  <a:schemeClr val="tx1"/>
                </a:solidFill>
              </a:rPr>
              <a:t>odbore, v ktorom </a:t>
            </a:r>
            <a:r>
              <a:rPr lang="sk-SK" sz="2000" dirty="0">
                <a:solidFill>
                  <a:schemeClr val="tx1"/>
                </a:solidFill>
              </a:rPr>
              <a:t>sa OVP poskytuje v SDV</a:t>
            </a:r>
          </a:p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ópie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vysvedčení </a:t>
            </a:r>
            <a:r>
              <a:rPr lang="sk-SK" sz="2000" dirty="0" smtClean="0"/>
              <a:t>- </a:t>
            </a:r>
            <a:r>
              <a:rPr lang="sk-SK" sz="2000" dirty="0" smtClean="0">
                <a:solidFill>
                  <a:schemeClr val="tx1"/>
                </a:solidFill>
              </a:rPr>
              <a:t>ak </a:t>
            </a:r>
            <a:r>
              <a:rPr lang="sk-SK" sz="2000" dirty="0">
                <a:solidFill>
                  <a:schemeClr val="tx1"/>
                </a:solidFill>
              </a:rPr>
              <a:t>bol z niektorého vyučovacieho predmetu na vysvedčení hodnotený slovne </a:t>
            </a:r>
            <a:r>
              <a:rPr lang="sk-SK" sz="2000" dirty="0" smtClean="0">
                <a:solidFill>
                  <a:schemeClr val="tx1"/>
                </a:solidFill>
              </a:rPr>
              <a:t>(predkladá </a:t>
            </a:r>
            <a:r>
              <a:rPr lang="sk-SK" sz="2000" dirty="0">
                <a:solidFill>
                  <a:schemeClr val="tx1"/>
                </a:solidFill>
              </a:rPr>
              <a:t>len vysvedčenie </a:t>
            </a:r>
            <a:r>
              <a:rPr lang="sk-SK" sz="2000" dirty="0" smtClean="0">
                <a:solidFill>
                  <a:schemeClr val="tx1"/>
                </a:solidFill>
              </a:rPr>
              <a:t>s </a:t>
            </a:r>
            <a:r>
              <a:rPr lang="sk-SK" sz="2000" dirty="0">
                <a:solidFill>
                  <a:schemeClr val="tx1"/>
                </a:solidFill>
              </a:rPr>
              <a:t>príslušným slovným hodnotením), alebo </a:t>
            </a:r>
            <a:r>
              <a:rPr lang="sk-SK" sz="2000" dirty="0" smtClean="0">
                <a:solidFill>
                  <a:schemeClr val="tx1"/>
                </a:solidFill>
              </a:rPr>
              <a:t>mu nemôže ZŠ, </a:t>
            </a:r>
            <a:r>
              <a:rPr lang="sk-SK" sz="2000" dirty="0">
                <a:solidFill>
                  <a:schemeClr val="tx1"/>
                </a:solidFill>
              </a:rPr>
              <a:t>ktorú </a:t>
            </a:r>
            <a:r>
              <a:rPr lang="sk-SK" sz="2000" dirty="0" smtClean="0">
                <a:solidFill>
                  <a:schemeClr val="tx1"/>
                </a:solidFill>
              </a:rPr>
              <a:t>navštevoval </a:t>
            </a:r>
            <a:r>
              <a:rPr lang="sk-SK" sz="2000" dirty="0">
                <a:solidFill>
                  <a:schemeClr val="tx1"/>
                </a:solidFill>
              </a:rPr>
              <a:t>alebo navštevuje, </a:t>
            </a:r>
            <a:r>
              <a:rPr lang="sk-SK" sz="2000" dirty="0" smtClean="0">
                <a:solidFill>
                  <a:schemeClr val="tx1"/>
                </a:solidFill>
              </a:rPr>
              <a:t>potvrdiť </a:t>
            </a:r>
            <a:r>
              <a:rPr lang="sk-SK" sz="2000" dirty="0">
                <a:solidFill>
                  <a:schemeClr val="tx1"/>
                </a:solidFill>
              </a:rPr>
              <a:t>hodnotenie žiaka uvedené na </a:t>
            </a:r>
            <a:r>
              <a:rPr lang="sk-SK" sz="2000" dirty="0" smtClean="0">
                <a:solidFill>
                  <a:schemeClr val="tx1"/>
                </a:solidFill>
              </a:rPr>
              <a:t>prihláške</a:t>
            </a:r>
            <a:r>
              <a:rPr lang="sk-SK" sz="2000" dirty="0" smtClean="0"/>
              <a:t> </a:t>
            </a:r>
          </a:p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ópie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diplomov alebo certifikátov</a:t>
            </a:r>
            <a:r>
              <a:rPr lang="sk-SK" sz="2000" dirty="0"/>
              <a:t>, </a:t>
            </a:r>
            <a:r>
              <a:rPr lang="sk-SK" sz="2000" dirty="0">
                <a:solidFill>
                  <a:schemeClr val="tx1"/>
                </a:solidFill>
              </a:rPr>
              <a:t>ktoré preukazujú umiestnenie </a:t>
            </a:r>
            <a:r>
              <a:rPr lang="sk-SK" sz="2000" dirty="0" smtClean="0">
                <a:solidFill>
                  <a:schemeClr val="tx1"/>
                </a:solidFill>
              </a:rPr>
              <a:t>               v </a:t>
            </a:r>
            <a:r>
              <a:rPr lang="sk-SK" sz="2000" dirty="0">
                <a:solidFill>
                  <a:schemeClr val="tx1"/>
                </a:solidFill>
              </a:rPr>
              <a:t>predmetovej olympiáde alebo </a:t>
            </a:r>
            <a:r>
              <a:rPr lang="sk-SK" sz="2000" dirty="0" smtClean="0">
                <a:solidFill>
                  <a:schemeClr val="tx1"/>
                </a:solidFill>
              </a:rPr>
              <a:t>súťaži </a:t>
            </a:r>
            <a:r>
              <a:rPr lang="sk-SK" sz="2000" dirty="0">
                <a:solidFill>
                  <a:schemeClr val="tx1"/>
                </a:solidFill>
              </a:rPr>
              <a:t>predkladá len uchádzač, ktorý v prihláške uvádza umiestnenie v predmetovej olympiáde alebo </a:t>
            </a:r>
            <a:r>
              <a:rPr lang="sk-SK" sz="2000" dirty="0" smtClean="0">
                <a:solidFill>
                  <a:schemeClr val="tx1"/>
                </a:solidFill>
              </a:rPr>
              <a:t>súťaži </a:t>
            </a:r>
            <a:r>
              <a:rPr lang="sk-SK" sz="2000" dirty="0">
                <a:solidFill>
                  <a:schemeClr val="tx1"/>
                </a:solidFill>
              </a:rPr>
              <a:t>(nepovinná príloha</a:t>
            </a:r>
            <a:r>
              <a:rPr lang="sk-SK" sz="2000" dirty="0" smtClean="0">
                <a:solidFill>
                  <a:schemeClr val="tx1"/>
                </a:solidFill>
              </a:rPr>
              <a:t>) – doručiť najneskôr do dňa konania skúšky</a:t>
            </a: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800" dirty="0" smtClean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2000" dirty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1600" dirty="0" smtClean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r>
              <a:rPr lang="sk-SK" sz="1600" dirty="0" smtClean="0">
                <a:hlinkClick r:id="rId2"/>
              </a:rPr>
              <a:t>Microsoft </a:t>
            </a:r>
            <a:r>
              <a:rPr lang="sk-SK" sz="1600" dirty="0">
                <a:hlinkClick r:id="rId2"/>
              </a:rPr>
              <a:t>Word - 22_02_02_usmernenie_prijimacie_konanie_aktualizacia (minedu.sk)</a:t>
            </a:r>
            <a:endParaRPr lang="sk-SK" sz="1600" dirty="0"/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1050" dirty="0">
              <a:solidFill>
                <a:schemeClr val="tx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877494" y="5425339"/>
            <a:ext cx="7963592" cy="792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</a:pP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SŠ akceptujú len prihlášky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elektronicky overené riaditeľom ZŠ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 cez školský informačný systém alebo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v listinnej podobe potvrdené riaditeľom ZŠ</a:t>
            </a:r>
          </a:p>
        </p:txBody>
      </p:sp>
    </p:spTree>
    <p:extLst>
      <p:ext uri="{BB962C8B-B14F-4D97-AF65-F5344CB8AC3E}">
        <p14:creationId xmlns:p14="http://schemas.microsoft.com/office/powerpoint/2010/main" val="43897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2024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70611"/>
            <a:ext cx="8596668" cy="48296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Kritériá majú obsahovať:</a:t>
            </a:r>
          </a:p>
          <a:p>
            <a:pPr marL="0" indent="0" algn="just">
              <a:buNone/>
            </a:pPr>
            <a:endParaRPr lang="sk-SK" sz="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EDUID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školy  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(aby ho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rodičia/žiaci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nemuseli vyhľadávať)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termíny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konania prijímacích skúšok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študijné a učebné odbory,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na štúdium ktorých je možné sa prihlásiť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určený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 počet žiakov,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koľkí môžu byť na daný odbor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prijatí; rovnako informáciu 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o odboroch v duálnom vzdelávaní</a:t>
            </a:r>
            <a:endParaRPr lang="sk-SK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hranicu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úspešnosti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(koľko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je maximálny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možný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počet získaných bodov a minimum bodov, koľko musí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získať, aby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bol uchádzač úspešný v konaní prijímacej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skúšky)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časový limit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trvania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skúšky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obsah a 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rozsah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PS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podľa vzdelávacích štandardov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školského vzdelávacieho programu vzdelávania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v ZŠ</a:t>
            </a:r>
          </a:p>
        </p:txBody>
      </p:sp>
    </p:spTree>
    <p:extLst>
      <p:ext uri="{BB962C8B-B14F-4D97-AF65-F5344CB8AC3E}">
        <p14:creationId xmlns:p14="http://schemas.microsoft.com/office/powerpoint/2010/main" val="30274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3687" y="336645"/>
            <a:ext cx="8596668" cy="108272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2024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1069" y="1323833"/>
            <a:ext cx="9990161" cy="5083543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dirty="0" smtClean="0">
                <a:solidFill>
                  <a:srgbClr val="002060"/>
                </a:solidFill>
              </a:rPr>
              <a:t>podmienkou prijatia uchádzača na vzdelávanie je, že uchádzač </a:t>
            </a:r>
            <a:r>
              <a:rPr lang="sk-SK" sz="2300" b="1" dirty="0" smtClean="0">
                <a:solidFill>
                  <a:srgbClr val="002060"/>
                </a:solidFill>
              </a:rPr>
              <a:t>nie je žiakom inej strednej školy</a:t>
            </a:r>
            <a:r>
              <a:rPr lang="sk-SK" sz="2300" dirty="0" smtClean="0">
                <a:solidFill>
                  <a:srgbClr val="002060"/>
                </a:solidFill>
              </a:rPr>
              <a:t> - § 62 ods. 12 školského zákona 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b="1" dirty="0" smtClean="0">
                <a:solidFill>
                  <a:srgbClr val="002060"/>
                </a:solidFill>
              </a:rPr>
              <a:t>upravené podmienky</a:t>
            </a:r>
            <a:r>
              <a:rPr lang="sk-SK" sz="2300" dirty="0" smtClean="0">
                <a:solidFill>
                  <a:srgbClr val="002060"/>
                </a:solidFill>
              </a:rPr>
              <a:t> PS pre žiakov so zdravotným znevýhodnením, resp. so ŠVVP;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dirty="0" smtClean="0">
                <a:solidFill>
                  <a:srgbClr val="002060"/>
                </a:solidFill>
              </a:rPr>
              <a:t>informáciu, či riaditeľ SŠ zaradí do podmienok prijímacieho konania prijatie uchádzača </a:t>
            </a:r>
            <a:r>
              <a:rPr lang="sk-SK" sz="2300" b="1" dirty="0" smtClean="0">
                <a:solidFill>
                  <a:srgbClr val="002060"/>
                </a:solidFill>
              </a:rPr>
              <a:t>bez konania prijímacej skúšky</a:t>
            </a:r>
            <a:r>
              <a:rPr lang="sk-SK" sz="2300" dirty="0" smtClean="0">
                <a:solidFill>
                  <a:srgbClr val="002060"/>
                </a:solidFill>
              </a:rPr>
              <a:t> (len na základe vyhodnotenia kritérií alebo testovania 9) a to                                                                              - v zmysle § 65 ods. 4 školského zákona – v učebných odboroch H a F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None/>
            </a:pPr>
            <a:r>
              <a:rPr lang="sk-SK" sz="2300" dirty="0" smtClean="0">
                <a:solidFill>
                  <a:srgbClr val="002060"/>
                </a:solidFill>
              </a:rPr>
              <a:t>    - v zmysle § 65 ods. 5 školského zákona – v študijných odboroch J, K, M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dirty="0" smtClean="0">
                <a:solidFill>
                  <a:srgbClr val="002060"/>
                </a:solidFill>
              </a:rPr>
              <a:t>v takom prípade musí riaditeľ SŠ odoslať rozhodnutie o prijatí žiaka bez prijímacej skúšky podľa ods. 4 alebo ods. 5 najneskôr </a:t>
            </a:r>
            <a:r>
              <a:rPr lang="sk-SK" sz="2300" b="1" dirty="0" smtClean="0">
                <a:solidFill>
                  <a:srgbClr val="002060"/>
                </a:solidFill>
              </a:rPr>
              <a:t>7 dní pred termínom konania prijímacích skúšok.</a:t>
            </a:r>
            <a:endParaRPr lang="sk-SK" sz="2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do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28. 2.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2024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678675"/>
            <a:ext cx="8753269" cy="4804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   ! Dôležité upozornenie: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iaditeľ SŠ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môže, ale nemusí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zaradiť prijatie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uchádzača bez konania prijímacej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skúšky do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podmienok prijímacieho konania, ak uchádzač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               v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externom testovaní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(testovanie 9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dosiahol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úspešnosť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najmenej:                                                              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90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%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každom vyučovacom predmete samostatne, ak ide o prijatie do prvého ročníka vzdelávacieho programu úplného stredného všeobecného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vzdelania (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odbory J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), alebo                                                                                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80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%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každom vyučovacom predmete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samostatne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, ak ide o prijatie do prvého ročníka vzdelávacieho programu úplného stredného odborného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vzdelania (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odbory K, M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 kritériách musí byť táto skutočnosť jasne, explicitne vyjadrená,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nie je to automaticky</a:t>
            </a:r>
            <a:endParaRPr lang="sk-SK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5067</TotalTime>
  <Words>2378</Words>
  <Application>Microsoft Office PowerPoint</Application>
  <PresentationFormat>Širokouhlá</PresentationFormat>
  <Paragraphs>140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5" baseType="lpstr">
      <vt:lpstr>Arial</vt:lpstr>
      <vt:lpstr>Trebuchet MS</vt:lpstr>
      <vt:lpstr>Wingdings</vt:lpstr>
      <vt:lpstr>Wingdings 3</vt:lpstr>
      <vt:lpstr>Fazeta</vt:lpstr>
      <vt:lpstr>Prijímacie konanie  na stredné školy 2024</vt:lpstr>
      <vt:lpstr>Termíny konania prijímacích skúšok na SŠ pre šk. rok 2024/2025 https://www.minedu.sk/data/att/28101.pdf </vt:lpstr>
      <vt:lpstr>Talentové skúšky                                           na stredných športových školách https://ssrosza.edupage.org/a/prijimacie-konanie</vt:lpstr>
      <vt:lpstr>Priebeh a organizácia prijímacieho konania na SŠ 2024 </vt:lpstr>
      <vt:lpstr>Povinné prílohy k prihláške na SŠ</vt:lpstr>
      <vt:lpstr>Prílohy k prihláške na SŠ  </vt:lpstr>
      <vt:lpstr>Podmienky a kritériá prijímacieho konania SŠ zverejnia najneskôr do 28. 2. 2024 </vt:lpstr>
      <vt:lpstr>Podmienky a kritériá prijímacieho konania SŠ zverejnia najneskôr do 28. 2. 2024 </vt:lpstr>
      <vt:lpstr>Podmienky a kritériá prijímacieho konania SŠ zverejnia najneskôr do 28. 2. 2024 </vt:lpstr>
      <vt:lpstr>Podmienky a kritériá prijímacieho konania SŠ zverejnia najneskôr do 28. 2. 2024 </vt:lpstr>
      <vt:lpstr>po prijímacích skúškach Rozhodovanie o prijatí § 68 ods. 1 </vt:lpstr>
      <vt:lpstr>po prijímacích skúškach Rozhodovanie o prijatí § 68 ods. 2 </vt:lpstr>
      <vt:lpstr>po prijímacích skúškach Rozhodovanie o prijatí § 68 ods. 3</vt:lpstr>
      <vt:lpstr>po prijímacích skúškach Rozhodovanie o prijatí § 68 ods. 6  Zmena v prijímacom konaní 2024:    </vt:lpstr>
      <vt:lpstr>po prijímacích skúškach Ďalší termín § 66 ods. 6</vt:lpstr>
      <vt:lpstr>Vyhláška č. 287/2022 Z. z. o sústave odborov vzdelávania pre stredné školy – zmeny </vt:lpstr>
      <vt:lpstr>Vyhláška č. 287/2022 Z. z. o sústave odborov vzdelávania pre stredné školy</vt:lpstr>
      <vt:lpstr>Nové odbory v stredných školách v Žilinskom kraji od 01.09.2024</vt:lpstr>
      <vt:lpstr>Nové odbory v stredných školách v Žilinskom kraji od 01.09.2024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Boráková Jana</dc:creator>
  <cp:lastModifiedBy>Boráková Jana</cp:lastModifiedBy>
  <cp:revision>123</cp:revision>
  <dcterms:created xsi:type="dcterms:W3CDTF">2023-01-22T16:07:10Z</dcterms:created>
  <dcterms:modified xsi:type="dcterms:W3CDTF">2024-02-13T09:27:25Z</dcterms:modified>
</cp:coreProperties>
</file>